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8" r:id="rId3"/>
    <p:sldId id="310" r:id="rId4"/>
    <p:sldId id="374" r:id="rId5"/>
    <p:sldId id="309" r:id="rId6"/>
    <p:sldId id="259" r:id="rId7"/>
    <p:sldId id="260" r:id="rId8"/>
    <p:sldId id="311" r:id="rId9"/>
    <p:sldId id="312" r:id="rId10"/>
    <p:sldId id="313" r:id="rId11"/>
    <p:sldId id="314" r:id="rId12"/>
    <p:sldId id="317" r:id="rId13"/>
    <p:sldId id="318" r:id="rId14"/>
    <p:sldId id="319" r:id="rId15"/>
    <p:sldId id="320" r:id="rId16"/>
    <p:sldId id="262" r:id="rId17"/>
    <p:sldId id="263" r:id="rId18"/>
    <p:sldId id="265" r:id="rId19"/>
    <p:sldId id="339" r:id="rId20"/>
    <p:sldId id="269" r:id="rId21"/>
    <p:sldId id="344" r:id="rId22"/>
    <p:sldId id="270" r:id="rId23"/>
    <p:sldId id="274" r:id="rId24"/>
    <p:sldId id="276" r:id="rId25"/>
    <p:sldId id="277" r:id="rId26"/>
    <p:sldId id="345" r:id="rId27"/>
    <p:sldId id="286" r:id="rId28"/>
    <p:sldId id="278" r:id="rId29"/>
    <p:sldId id="346" r:id="rId30"/>
    <p:sldId id="287" r:id="rId31"/>
    <p:sldId id="279" r:id="rId32"/>
    <p:sldId id="280" r:id="rId33"/>
    <p:sldId id="348" r:id="rId34"/>
    <p:sldId id="350" r:id="rId35"/>
    <p:sldId id="380" r:id="rId36"/>
    <p:sldId id="281" r:id="rId37"/>
    <p:sldId id="282" r:id="rId38"/>
    <p:sldId id="283" r:id="rId39"/>
    <p:sldId id="284" r:id="rId40"/>
    <p:sldId id="323" r:id="rId41"/>
    <p:sldId id="372" r:id="rId42"/>
    <p:sldId id="324" r:id="rId43"/>
    <p:sldId id="325" r:id="rId44"/>
    <p:sldId id="326" r:id="rId45"/>
    <p:sldId id="327" r:id="rId46"/>
    <p:sldId id="328" r:id="rId47"/>
    <p:sldId id="329" r:id="rId48"/>
    <p:sldId id="331" r:id="rId49"/>
    <p:sldId id="332" r:id="rId50"/>
    <p:sldId id="333" r:id="rId51"/>
    <p:sldId id="336" r:id="rId52"/>
    <p:sldId id="354" r:id="rId53"/>
    <p:sldId id="363" r:id="rId54"/>
    <p:sldId id="364" r:id="rId55"/>
    <p:sldId id="365" r:id="rId56"/>
    <p:sldId id="366" r:id="rId57"/>
    <p:sldId id="367" r:id="rId58"/>
    <p:sldId id="368" r:id="rId59"/>
    <p:sldId id="296" r:id="rId60"/>
    <p:sldId id="297" r:id="rId61"/>
    <p:sldId id="298" r:id="rId62"/>
    <p:sldId id="299" r:id="rId63"/>
    <p:sldId id="300" r:id="rId64"/>
    <p:sldId id="305" r:id="rId65"/>
    <p:sldId id="306" r:id="rId66"/>
    <p:sldId id="307" r:id="rId67"/>
    <p:sldId id="303" r:id="rId68"/>
    <p:sldId id="370" r:id="rId69"/>
    <p:sldId id="371" r:id="rId70"/>
    <p:sldId id="382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8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F2E86-AAE9-413F-AE31-50FA36BECC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B488CD-BC7E-4E6B-BC97-F2C6894CD9B7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52DFD5-CF61-4D0D-977C-E435022FB46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7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75260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sr-Cyrl-BA" sz="4400" dirty="0" smtClean="0"/>
              <a:t>ФИЗИКАЛНА ТЕРАПИЈА БОЛЕСНИКА СА ПАРАПЛЕГИЈОМ И КВАДРИПЛЕГИЈОМ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Моторна оштећења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82000" cy="4389120"/>
          </a:xfrm>
        </p:spPr>
        <p:txBody>
          <a:bodyPr>
            <a:normAutofit/>
          </a:bodyPr>
          <a:lstStyle/>
          <a:p>
            <a:r>
              <a:rPr lang="ru-RU" dirty="0" smtClean="0"/>
              <a:t>Након ове фазе долази до појаве </a:t>
            </a:r>
            <a:r>
              <a:rPr lang="ru-RU" u="sng" dirty="0" smtClean="0"/>
              <a:t>спастицитета плегичне мускулатуре</a:t>
            </a:r>
            <a:r>
              <a:rPr lang="ru-RU" dirty="0" smtClean="0"/>
              <a:t> ако је повреда настала изнад </a:t>
            </a:r>
            <a:r>
              <a:rPr lang="sr-Latn-CS" dirty="0" smtClean="0"/>
              <a:t>L</a:t>
            </a:r>
            <a:r>
              <a:rPr lang="ru-RU" dirty="0" smtClean="0"/>
              <a:t>1 пршљена, а ако је дошло до повреде </a:t>
            </a:r>
            <a:r>
              <a:rPr lang="sr-Latn-CS" dirty="0" smtClean="0"/>
              <a:t>caude equine</a:t>
            </a:r>
            <a:r>
              <a:rPr lang="ru-RU" dirty="0" smtClean="0"/>
              <a:t>, квалитет тонуса ће остати </a:t>
            </a:r>
            <a:r>
              <a:rPr lang="ru-RU" dirty="0" smtClean="0"/>
              <a:t>флакцидан.</a:t>
            </a:r>
            <a:endParaRPr lang="ru-RU" dirty="0" smtClean="0"/>
          </a:p>
          <a:p>
            <a:r>
              <a:rPr lang="ru-RU" b="1" u="sng" dirty="0" smtClean="0"/>
              <a:t>ФАЗА СПИНАЛНОГ ШОКА </a:t>
            </a:r>
            <a:r>
              <a:rPr lang="ru-RU" dirty="0" smtClean="0"/>
              <a:t>код параплегичара траје </a:t>
            </a:r>
            <a:r>
              <a:rPr lang="ru-RU" b="1" dirty="0" smtClean="0"/>
              <a:t>2-4 недеље</a:t>
            </a:r>
            <a:r>
              <a:rPr lang="ru-RU" dirty="0" smtClean="0"/>
              <a:t>, код квадриплегичара</a:t>
            </a:r>
            <a:r>
              <a:rPr lang="sr-Latn-CS" dirty="0" smtClean="0"/>
              <a:t> </a:t>
            </a:r>
            <a:r>
              <a:rPr lang="ru-RU" b="1" dirty="0" smtClean="0"/>
              <a:t>3-8 недеља</a:t>
            </a:r>
            <a:r>
              <a:rPr lang="ru-RU" dirty="0" smtClean="0"/>
              <a:t>, и то од момента повређивања до појаве првих знака спастичности.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Моторна оштећења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b="1" dirty="0" smtClean="0"/>
              <a:t>ПОЈАВА СПАСТИЦИТЕТА  </a:t>
            </a:r>
            <a:r>
              <a:rPr lang="sr-Cyrl-RS" dirty="0" smtClean="0"/>
              <a:t>подручју испод нивоа </a:t>
            </a:r>
            <a:r>
              <a:rPr lang="sr-Cyrl-RS" dirty="0" smtClean="0"/>
              <a:t>лезије, </a:t>
            </a:r>
            <a:r>
              <a:rPr lang="sr-Cyrl-RS" dirty="0" smtClean="0"/>
              <a:t>јавља </a:t>
            </a:r>
            <a:r>
              <a:rPr lang="sr-Cyrl-RS" dirty="0" smtClean="0"/>
              <a:t>се као један од основних одлика повреда централног тј. горњег моторног неурона. </a:t>
            </a:r>
            <a:endParaRPr lang="sr-Latn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Сензитивна оштећења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389120"/>
          </a:xfrm>
        </p:spPr>
        <p:txBody>
          <a:bodyPr/>
          <a:lstStyle/>
          <a:p>
            <a:r>
              <a:rPr lang="sr-Cyrl-R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СЕНЗИТИВНА ОШТЕЋЕЊА </a:t>
            </a:r>
            <a:r>
              <a:rPr lang="sr-Cyrl-RS" dirty="0" smtClean="0"/>
              <a:t>се карактеришу потпуним испадима површног и дубоког сензибилитета као што су: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b="1" u="sng" dirty="0" smtClean="0"/>
              <a:t>– АНЕСТЕЗИЈА </a:t>
            </a:r>
            <a:r>
              <a:rPr lang="sr-Cyrl-RS" dirty="0" smtClean="0"/>
              <a:t>губитак осећаја за ДОДИР.</a:t>
            </a:r>
          </a:p>
          <a:p>
            <a:pPr marL="514350" indent="-514350">
              <a:buFont typeface="+mj-lt"/>
              <a:buAutoNum type="arabicPeriod"/>
            </a:pPr>
            <a:endParaRPr lang="sr-Cyrl-RS" dirty="0" smtClean="0"/>
          </a:p>
          <a:p>
            <a:pPr marL="514350" indent="-514350">
              <a:buFont typeface="+mj-lt"/>
              <a:buAutoNum type="arabicPeriod"/>
            </a:pPr>
            <a:r>
              <a:rPr lang="sr-Cyrl-RS" b="1" u="sng" dirty="0" smtClean="0"/>
              <a:t>-АНАЛГЕЗИЈА </a:t>
            </a:r>
            <a:r>
              <a:rPr lang="sr-Cyrl-RS" dirty="0" smtClean="0"/>
              <a:t>губитак осећаја за БОЛ</a:t>
            </a:r>
          </a:p>
          <a:p>
            <a:pPr marL="514350" indent="-514350">
              <a:buFont typeface="+mj-lt"/>
              <a:buAutoNum type="arabicPeriod"/>
            </a:pPr>
            <a:endParaRPr lang="sr-Cyrl-RS" dirty="0" smtClean="0"/>
          </a:p>
          <a:p>
            <a:pPr marL="514350" indent="-514350">
              <a:buFont typeface="+mj-lt"/>
              <a:buAutoNum type="arabicPeriod"/>
            </a:pPr>
            <a:r>
              <a:rPr lang="sr-Cyrl-RS" b="1" u="sng" dirty="0" smtClean="0"/>
              <a:t>– ТЕРМАНЕСТЕЗИЈА </a:t>
            </a:r>
            <a:r>
              <a:rPr lang="sr-Cyrl-RS" dirty="0" smtClean="0"/>
              <a:t>губитак осећаја за ТЕМПЕРАТУРУ.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Сензитивна оштећења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7086600" cy="3093720"/>
          </a:xfrm>
        </p:spPr>
        <p:txBody>
          <a:bodyPr/>
          <a:lstStyle/>
          <a:p>
            <a:r>
              <a:rPr lang="ru-RU" dirty="0" smtClean="0"/>
              <a:t>Оштећење </a:t>
            </a:r>
            <a:r>
              <a:rPr lang="ru-RU" u="sng" dirty="0" smtClean="0"/>
              <a:t>дубоког сензибилитета </a:t>
            </a:r>
            <a:r>
              <a:rPr lang="ru-RU" dirty="0" smtClean="0"/>
              <a:t>се карактерише, између осталог, не препознавањем положаја плегичног сегмента када су очи затворене.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ВЕГЕТАТИВНА ОШТЕЋЕЊА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ВЕГЕТАТИВНА ОШТЕЋЕЊА </a:t>
            </a:r>
            <a:r>
              <a:rPr lang="ru-RU" dirty="0" smtClean="0"/>
              <a:t>се карактеришу поремећајем у функционисању:</a:t>
            </a:r>
          </a:p>
          <a:p>
            <a:endParaRPr lang="ru-RU" dirty="0" smtClean="0"/>
          </a:p>
          <a:p>
            <a:r>
              <a:rPr lang="ru-RU" dirty="0" smtClean="0"/>
              <a:t>а)</a:t>
            </a:r>
            <a:r>
              <a:rPr lang="sr-Latn-CS" dirty="0" smtClean="0"/>
              <a:t> </a:t>
            </a:r>
            <a:r>
              <a:rPr lang="ru-RU" b="1" dirty="0" smtClean="0"/>
              <a:t>МОКРАЋНЕ БЕШИКЕ </a:t>
            </a:r>
            <a:r>
              <a:rPr lang="ru-RU" dirty="0" smtClean="0"/>
              <a:t>у виду инконтиненције урина, честих уринарних инфекција, повремених спастичним симптомима сфинктера мокраћне бешике. </a:t>
            </a:r>
          </a:p>
          <a:p>
            <a:r>
              <a:rPr lang="ru-RU" dirty="0" smtClean="0"/>
              <a:t>Пацијент има апликован стални катетер, пелену или уринар, због поменутих проблема.</a:t>
            </a:r>
          </a:p>
          <a:p>
            <a:endParaRPr lang="ru-RU" dirty="0" smtClean="0"/>
          </a:p>
          <a:p>
            <a:r>
              <a:rPr lang="ru-RU" dirty="0" smtClean="0"/>
              <a:t>б)</a:t>
            </a:r>
            <a:r>
              <a:rPr lang="sr-Latn-CS" dirty="0" smtClean="0"/>
              <a:t> </a:t>
            </a:r>
            <a:r>
              <a:rPr lang="ru-RU" b="1" dirty="0" smtClean="0"/>
              <a:t>ДЕБЕЛОГ ЦРЕВА </a:t>
            </a:r>
            <a:r>
              <a:rPr lang="ru-RU" dirty="0" smtClean="0"/>
              <a:t>у виду инконтиненције или повремене опстипације.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ВЕГЕТАТИВНА ОШТЕЋЕЊА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 </a:t>
            </a:r>
            <a:r>
              <a:rPr lang="sr-Cyrl-RS" b="1" dirty="0" smtClean="0"/>
              <a:t>ц)СЕКСУАЛНИХ ФУНКЦИЈА </a:t>
            </a:r>
            <a:r>
              <a:rPr lang="sr-Cyrl-RS" dirty="0" smtClean="0"/>
              <a:t>(у смислу губитка ерекције и ејакулације,или само губитка ејакулације).</a:t>
            </a:r>
          </a:p>
          <a:p>
            <a:r>
              <a:rPr lang="sr-Cyrl-RS" b="1" dirty="0" smtClean="0"/>
              <a:t>д)ФУНКЦИЈЕ ВАЗОМОТОРА</a:t>
            </a:r>
          </a:p>
          <a:p>
            <a:r>
              <a:rPr lang="sr-Cyrl-RS" b="1" dirty="0" smtClean="0"/>
              <a:t>е)ФУНКЦИЈЕ ДИСАЊА </a:t>
            </a:r>
            <a:r>
              <a:rPr lang="sr-Cyrl-RS" dirty="0" smtClean="0"/>
              <a:t>код квадриплегија и високих параплегија.</a:t>
            </a:r>
          </a:p>
          <a:p>
            <a:r>
              <a:rPr lang="sr-Cyrl-RS" b="1" dirty="0" smtClean="0"/>
              <a:t>ф)СЕКРЕЦИЈЕ ЗНОЈНИХ И ЛОЈНИХ ЖЛЕЗДА</a:t>
            </a:r>
            <a:r>
              <a:rPr lang="sr-Cyrl-RS" dirty="0" smtClean="0"/>
              <a:t>.</a:t>
            </a:r>
          </a:p>
          <a:p>
            <a:r>
              <a:rPr lang="sr-Cyrl-RS" b="1" dirty="0" smtClean="0"/>
              <a:t> г)ТЕРМОРЕГУЛАЦИЈЕ</a:t>
            </a:r>
            <a:r>
              <a:rPr lang="sr-Cyrl-RS" dirty="0" smtClean="0"/>
              <a:t>, најчешће код квадриплегичара, због пресецања симпатичких путева у кичменој мождини и следственог смањеног лучења знојних жлезда, смањене вентилација плућа, доприноси смањењу одавања топлоте, што доводи до хипертермије, која понекад зна бити и скоковита.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Процена пацијената са лезијом кичмене мождине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8382000" cy="438912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sr-Latn-CS" sz="3000" b="1" dirty="0" smtClean="0"/>
              <a:t>1</a:t>
            </a:r>
            <a:r>
              <a:rPr lang="ru-RU" sz="3000" b="1" dirty="0" smtClean="0"/>
              <a:t>. неуролошка процена нивоа оштећења</a:t>
            </a:r>
          </a:p>
          <a:p>
            <a:pPr>
              <a:buFontTx/>
              <a:buNone/>
            </a:pPr>
            <a:r>
              <a:rPr lang="ru-RU" sz="3000" b="1" dirty="0" smtClean="0"/>
              <a:t>2. степен  лезије кичмене мождине (комплетна) </a:t>
            </a:r>
          </a:p>
          <a:p>
            <a:pPr>
              <a:buFontTx/>
              <a:buNone/>
            </a:pPr>
            <a:r>
              <a:rPr lang="ru-RU" sz="3000" b="1" dirty="0" smtClean="0"/>
              <a:t>3. одређивање моторних и сензорних скокова</a:t>
            </a:r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Аксони сензитивних спиналних неурона улазе, а моторни аксони излазе из кичмене мождине преко спиналних коренова.</a:t>
            </a:r>
          </a:p>
          <a:p>
            <a:pPr>
              <a:buFontTx/>
              <a:buNone/>
            </a:pPr>
            <a:r>
              <a:rPr lang="ru-RU" dirty="0" smtClean="0"/>
              <a:t>Сваки корен добија информације са одређеног дела коже – </a:t>
            </a:r>
            <a:r>
              <a:rPr lang="ru-RU" b="1" u="sng" dirty="0" smtClean="0">
                <a:solidFill>
                  <a:srgbClr val="FF0000"/>
                </a:solidFill>
              </a:rPr>
              <a:t>дерматом</a:t>
            </a:r>
          </a:p>
          <a:p>
            <a:pPr>
              <a:buFontTx/>
              <a:buNone/>
            </a:pPr>
            <a:r>
              <a:rPr lang="ru-RU" dirty="0" smtClean="0"/>
              <a:t>Моторна влакна сваког корена инервишу групу мишића </a:t>
            </a:r>
            <a:r>
              <a:rPr lang="sr-Latn-CS" dirty="0" smtClean="0"/>
              <a:t>  </a:t>
            </a:r>
            <a:r>
              <a:rPr lang="ru-RU" dirty="0" smtClean="0"/>
              <a:t>- </a:t>
            </a:r>
            <a:r>
              <a:rPr lang="ru-RU" b="1" u="sng" dirty="0" smtClean="0">
                <a:solidFill>
                  <a:srgbClr val="FF0000"/>
                </a:solidFill>
              </a:rPr>
              <a:t>миотом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0" y="3962400"/>
            <a:ext cx="762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0" y="4876800"/>
            <a:ext cx="762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0" y="5486400"/>
            <a:ext cx="762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Процена пацијената са лезијом кичмене мождине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/>
          </a:bodyPr>
          <a:lstStyle/>
          <a:p>
            <a:r>
              <a:rPr lang="ru-RU" dirty="0" smtClean="0"/>
              <a:t>Испитивањем </a:t>
            </a:r>
            <a:r>
              <a:rPr lang="ru-RU" b="1" u="sng" dirty="0" smtClean="0"/>
              <a:t>дерматома и миотома </a:t>
            </a:r>
            <a:r>
              <a:rPr lang="ru-RU" dirty="0" smtClean="0"/>
              <a:t>можемо одредити место оштећења кичмене мождине</a:t>
            </a:r>
          </a:p>
          <a:p>
            <a:r>
              <a:rPr lang="ru-RU" sz="3000" b="1" u="sng" dirty="0" smtClean="0"/>
              <a:t>Неуролошки ниво </a:t>
            </a:r>
            <a:r>
              <a:rPr lang="ru-RU" dirty="0" smtClean="0"/>
              <a:t>означава најнижи сегмент кичмене мождине са нормалном моторном функцијом и сензибилитетом са обе </a:t>
            </a:r>
            <a:r>
              <a:rPr lang="ru-RU" dirty="0" smtClean="0"/>
              <a:t>стране.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8229600" cy="1143000"/>
          </a:xfrm>
        </p:spPr>
        <p:txBody>
          <a:bodyPr/>
          <a:lstStyle/>
          <a:p>
            <a:r>
              <a:rPr lang="hr-HR" b="1" dirty="0" smtClean="0">
                <a:cs typeface="Times New Roman" pitchFamily="18" charset="0"/>
              </a:rPr>
              <a:t>ASIA </a:t>
            </a:r>
            <a:r>
              <a:rPr lang="sr-Cyrl-RS" b="1" dirty="0" smtClean="0">
                <a:cs typeface="Times New Roman" pitchFamily="18" charset="0"/>
              </a:rPr>
              <a:t>скала оштећења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8737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2800" b="1" u="sng" dirty="0" smtClean="0"/>
              <a:t>А комплетно оштећење </a:t>
            </a:r>
            <a:r>
              <a:rPr lang="sr-Cyrl-RS" dirty="0" smtClean="0"/>
              <a:t>(не постоји очуваност нити моторних нити сензитивних функција у сакралним сегментима </a:t>
            </a:r>
            <a:r>
              <a:rPr lang="sr-Latn-CS" dirty="0" smtClean="0"/>
              <a:t>S</a:t>
            </a:r>
            <a:r>
              <a:rPr lang="sr-Cyrl-RS" dirty="0" smtClean="0"/>
              <a:t>4-</a:t>
            </a:r>
            <a:r>
              <a:rPr lang="sr-Latn-CS" dirty="0" smtClean="0"/>
              <a:t>S</a:t>
            </a:r>
            <a:r>
              <a:rPr lang="sr-Cyrl-RS" dirty="0" smtClean="0"/>
              <a:t>5)</a:t>
            </a:r>
          </a:p>
          <a:p>
            <a:pPr>
              <a:lnSpc>
                <a:spcPct val="90000"/>
              </a:lnSpc>
            </a:pPr>
            <a:r>
              <a:rPr lang="sr-Cyrl-RS" sz="2800" b="1" u="sng" dirty="0" smtClean="0"/>
              <a:t>Б инкомплетно оштећење </a:t>
            </a:r>
            <a:r>
              <a:rPr lang="sr-Cyrl-RS" dirty="0" smtClean="0"/>
              <a:t>(очуван је само сензибилитет испод неуролошког нивоа обухватајући и последње сакралне сегменте </a:t>
            </a:r>
            <a:r>
              <a:rPr lang="sr-Latn-CS" dirty="0" smtClean="0"/>
              <a:t>S</a:t>
            </a:r>
            <a:r>
              <a:rPr lang="sr-Cyrl-RS" dirty="0" smtClean="0"/>
              <a:t>4-</a:t>
            </a:r>
            <a:r>
              <a:rPr lang="sr-Latn-CS" dirty="0" smtClean="0"/>
              <a:t>S</a:t>
            </a:r>
            <a:r>
              <a:rPr lang="sr-Cyrl-RS" dirty="0" smtClean="0"/>
              <a:t>5)</a:t>
            </a:r>
          </a:p>
          <a:p>
            <a:pPr>
              <a:lnSpc>
                <a:spcPct val="90000"/>
              </a:lnSpc>
            </a:pPr>
            <a:r>
              <a:rPr lang="sr-Cyrl-RS" b="1" u="sng" dirty="0" smtClean="0"/>
              <a:t>Ц инкомплетно оштећење </a:t>
            </a:r>
            <a:r>
              <a:rPr lang="sr-Cyrl-RS" dirty="0" smtClean="0"/>
              <a:t>(моторна функција је очувана испод неуролошког нивоа. </a:t>
            </a:r>
          </a:p>
          <a:p>
            <a:pPr>
              <a:lnSpc>
                <a:spcPct val="90000"/>
              </a:lnSpc>
              <a:buNone/>
            </a:pPr>
            <a:r>
              <a:rPr lang="sr-Cyrl-RS" dirty="0" smtClean="0"/>
              <a:t>   Већина кључних мишића испод нивоа лезије је испод оцене 3 према ММТ-у)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8229600" cy="1143000"/>
          </a:xfrm>
        </p:spPr>
        <p:txBody>
          <a:bodyPr/>
          <a:lstStyle/>
          <a:p>
            <a:r>
              <a:rPr lang="hr-HR" b="1" dirty="0" smtClean="0">
                <a:cs typeface="Times New Roman" pitchFamily="18" charset="0"/>
              </a:rPr>
              <a:t>ASIA </a:t>
            </a:r>
            <a:r>
              <a:rPr lang="sr-Cyrl-RS" b="1" dirty="0" smtClean="0">
                <a:cs typeface="Times New Roman" pitchFamily="18" charset="0"/>
              </a:rPr>
              <a:t>скала оштећења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RS" sz="2800" b="1" u="sng" dirty="0" smtClean="0"/>
              <a:t>Д инкомплетно оштећење </a:t>
            </a:r>
            <a:r>
              <a:rPr lang="sr-Cyrl-RS" dirty="0" smtClean="0"/>
              <a:t>(моторна функција је очувана испод неуролошког нивоа.Већина кључних мишића испод неуролошког нивоа је за оцену 3 или већу.)</a:t>
            </a:r>
          </a:p>
          <a:p>
            <a:pPr>
              <a:lnSpc>
                <a:spcPct val="90000"/>
              </a:lnSpc>
            </a:pPr>
            <a:r>
              <a:rPr lang="sr-Cyrl-RS" b="1" u="sng" dirty="0" smtClean="0"/>
              <a:t>Е нормалан налаз </a:t>
            </a:r>
            <a:r>
              <a:rPr lang="sr-Cyrl-RS" dirty="0" smtClean="0"/>
              <a:t>(моторна и сензитивна функција су нормалне).</a:t>
            </a:r>
          </a:p>
          <a:p>
            <a:pPr>
              <a:lnSpc>
                <a:spcPct val="90000"/>
              </a:lnSpc>
            </a:pPr>
            <a:r>
              <a:rPr lang="sr-Cyrl-RS" dirty="0" smtClean="0"/>
              <a:t>Зона делимичне очуваности : односи се на дерматоме и миотоме испод неуролошког нивоа лезије који су делимично инервисани. Региструје се тачан број парцијално денервисаних сегмента на свакој страни тела.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5029200" cy="4572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Кичма се састоји од 33-34 кичмена пршљена, кичмене мождине и нерава који носе информације од руку, ногу и других делова тела, и носе сигнал из мозга до тела. </a:t>
            </a:r>
          </a:p>
          <a:p>
            <a:r>
              <a:rPr lang="ru-RU" dirty="0" smtClean="0"/>
              <a:t>    -  7 цервикалних  ( </a:t>
            </a:r>
            <a:r>
              <a:rPr lang="sr-Latn-CS" dirty="0" smtClean="0"/>
              <a:t>C</a:t>
            </a:r>
            <a:r>
              <a:rPr lang="ru-RU" dirty="0" smtClean="0"/>
              <a:t>1-</a:t>
            </a:r>
            <a:r>
              <a:rPr lang="sr-Latn-CS" dirty="0" smtClean="0"/>
              <a:t>C</a:t>
            </a:r>
            <a:r>
              <a:rPr lang="ru-RU" dirty="0" smtClean="0"/>
              <a:t>7 ), </a:t>
            </a:r>
          </a:p>
          <a:p>
            <a:r>
              <a:rPr lang="ru-RU" dirty="0" smtClean="0"/>
              <a:t>    -  12 торакалних  ( </a:t>
            </a:r>
            <a:r>
              <a:rPr lang="sr-Latn-CS" dirty="0" smtClean="0"/>
              <a:t>Th</a:t>
            </a:r>
            <a:r>
              <a:rPr lang="ru-RU" dirty="0" smtClean="0"/>
              <a:t>1-</a:t>
            </a:r>
            <a:r>
              <a:rPr lang="sr-Latn-CS" dirty="0" smtClean="0"/>
              <a:t>Th</a:t>
            </a:r>
            <a:r>
              <a:rPr lang="ru-RU" dirty="0" smtClean="0"/>
              <a:t>12)</a:t>
            </a:r>
          </a:p>
          <a:p>
            <a:r>
              <a:rPr lang="ru-RU" dirty="0" smtClean="0"/>
              <a:t>    -  5 лумбаних  ( </a:t>
            </a:r>
            <a:r>
              <a:rPr lang="sr-Latn-CS" dirty="0" smtClean="0"/>
              <a:t>L</a:t>
            </a:r>
            <a:r>
              <a:rPr lang="ru-RU" dirty="0" smtClean="0"/>
              <a:t>1-</a:t>
            </a:r>
            <a:r>
              <a:rPr lang="sr-Latn-CS" dirty="0" smtClean="0"/>
              <a:t>L</a:t>
            </a:r>
            <a:r>
              <a:rPr lang="ru-RU" dirty="0" smtClean="0"/>
              <a:t>5)</a:t>
            </a:r>
            <a:br>
              <a:rPr lang="ru-RU" dirty="0" smtClean="0"/>
            </a:br>
            <a:r>
              <a:rPr lang="ru-RU" dirty="0" smtClean="0"/>
              <a:t>-  5 сакралих пршљенова </a:t>
            </a:r>
            <a:br>
              <a:rPr lang="ru-RU" dirty="0" smtClean="0"/>
            </a:br>
            <a:r>
              <a:rPr lang="ru-RU" dirty="0" smtClean="0"/>
              <a:t>-  4 - 5 кокцигеалних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Неуролошко испитивање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u="sng" dirty="0" smtClean="0"/>
              <a:t>Сензорно испитивање </a:t>
            </a:r>
            <a:r>
              <a:rPr lang="ru-RU" dirty="0" smtClean="0"/>
              <a:t>подразумева тестирање кључних тачака у свих </a:t>
            </a:r>
            <a:r>
              <a:rPr lang="ru-RU" b="1" u="sng" dirty="0" smtClean="0"/>
              <a:t>28 дерматома на обе стране тела</a:t>
            </a:r>
          </a:p>
          <a:p>
            <a:r>
              <a:rPr lang="ru-RU" u="sng" dirty="0" smtClean="0"/>
              <a:t>Два аспекта сензације</a:t>
            </a:r>
            <a:r>
              <a:rPr lang="ru-RU" dirty="0" smtClean="0"/>
              <a:t>: убод игле или лаган </a:t>
            </a:r>
            <a:r>
              <a:rPr lang="ru-RU" dirty="0" smtClean="0"/>
              <a:t>додир</a:t>
            </a:r>
            <a:endParaRPr lang="ru-RU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5400" b="1" dirty="0" smtClean="0"/>
              <a:t>Неопходни елементи моторног испитивања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Моторно испитивање </a:t>
            </a:r>
            <a:r>
              <a:rPr lang="ru-RU" sz="2800" dirty="0" smtClean="0"/>
              <a:t>се обавља тестирањем 10 парова кључних мишића (5 за ГЕи 5 за ДЕ). </a:t>
            </a:r>
          </a:p>
          <a:p>
            <a:r>
              <a:rPr lang="ru-RU" sz="2800" dirty="0" smtClean="0"/>
              <a:t>Мишићи се испитују у цефало - каудалном смеру. </a:t>
            </a:r>
          </a:p>
          <a:p>
            <a:r>
              <a:rPr lang="ru-RU" sz="2800" dirty="0" smtClean="0"/>
              <a:t>Снага сваког мишића се мери на шестостепеној скали према мануелном мишићном тесту.</a:t>
            </a:r>
          </a:p>
          <a:p>
            <a:r>
              <a:rPr lang="ru-RU" sz="2800" dirty="0" smtClean="0"/>
              <a:t>Следеће мишиће треба испитати и оценити: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1143000"/>
          </a:xfrm>
        </p:spPr>
        <p:txBody>
          <a:bodyPr/>
          <a:lstStyle/>
          <a:p>
            <a:r>
              <a:rPr lang="sr-Cyrl-RS" b="1" dirty="0" smtClean="0"/>
              <a:t>Моторно испитивање  -ММТ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5105400"/>
          </a:xfrm>
        </p:spPr>
        <p:txBody>
          <a:bodyPr>
            <a:normAutofit fontScale="92500" lnSpcReduction="10000"/>
          </a:bodyPr>
          <a:lstStyle/>
          <a:p>
            <a:r>
              <a:rPr lang="sr-Latn-CS" sz="3000" b="1" dirty="0" smtClean="0"/>
              <a:t>C5</a:t>
            </a:r>
            <a:r>
              <a:rPr lang="sr-Latn-CS" dirty="0" smtClean="0"/>
              <a:t> – </a:t>
            </a:r>
            <a:r>
              <a:rPr lang="sr-Cyrl-RS" u="sng" dirty="0" smtClean="0"/>
              <a:t>флексори подлактице</a:t>
            </a:r>
            <a:r>
              <a:rPr lang="sr-Latn-CS" dirty="0" smtClean="0"/>
              <a:t>:</a:t>
            </a:r>
            <a:r>
              <a:rPr lang="sr-Cyrl-RS" dirty="0" smtClean="0"/>
              <a:t> </a:t>
            </a:r>
            <a:r>
              <a:rPr lang="en-US" sz="2800" dirty="0" err="1" smtClean="0"/>
              <a:t>m.biceps</a:t>
            </a:r>
            <a:r>
              <a:rPr lang="en-US" sz="2800" dirty="0" smtClean="0"/>
              <a:t> </a:t>
            </a:r>
            <a:r>
              <a:rPr lang="en-US" sz="2800" dirty="0" err="1" smtClean="0"/>
              <a:t>brachii</a:t>
            </a:r>
            <a:r>
              <a:rPr lang="en-US" sz="2800" dirty="0" smtClean="0"/>
              <a:t>, m. </a:t>
            </a:r>
            <a:r>
              <a:rPr lang="en-US" sz="2800" dirty="0" err="1" smtClean="0"/>
              <a:t>brachialis</a:t>
            </a:r>
            <a:endParaRPr lang="sr-Cyrl-RS" dirty="0" smtClean="0"/>
          </a:p>
          <a:p>
            <a:r>
              <a:rPr lang="sr-Latn-CS" sz="3000" b="1" dirty="0" smtClean="0"/>
              <a:t>C</a:t>
            </a:r>
            <a:r>
              <a:rPr lang="sr-Cyrl-RS" sz="3000" b="1" dirty="0" smtClean="0"/>
              <a:t>6</a:t>
            </a:r>
            <a:r>
              <a:rPr lang="sr-Cyrl-RS" dirty="0" smtClean="0"/>
              <a:t> – </a:t>
            </a:r>
            <a:r>
              <a:rPr lang="sr-Cyrl-RS" u="sng" dirty="0" smtClean="0"/>
              <a:t>екстензори шаке</a:t>
            </a:r>
            <a:r>
              <a:rPr lang="sr-Latn-CS" dirty="0" smtClean="0"/>
              <a:t>: </a:t>
            </a:r>
            <a:r>
              <a:rPr lang="en-US" sz="2800" dirty="0" err="1" smtClean="0"/>
              <a:t>m.ext.carpi</a:t>
            </a:r>
            <a:r>
              <a:rPr lang="en-US" sz="2800" dirty="0" smtClean="0"/>
              <a:t> </a:t>
            </a:r>
            <a:r>
              <a:rPr lang="en-US" sz="2800" dirty="0" err="1" smtClean="0"/>
              <a:t>radialis</a:t>
            </a:r>
            <a:r>
              <a:rPr lang="en-US" sz="2800" dirty="0" smtClean="0"/>
              <a:t> </a:t>
            </a:r>
            <a:r>
              <a:rPr lang="en-US" sz="2800" dirty="0" err="1" smtClean="0"/>
              <a:t>longus</a:t>
            </a:r>
            <a:r>
              <a:rPr lang="en-US" sz="2800" dirty="0" smtClean="0"/>
              <a:t> et </a:t>
            </a:r>
            <a:r>
              <a:rPr lang="en-US" sz="2800" dirty="0" err="1" smtClean="0"/>
              <a:t>brevis</a:t>
            </a:r>
            <a:endParaRPr lang="sr-Cyrl-RS" dirty="0" smtClean="0"/>
          </a:p>
          <a:p>
            <a:r>
              <a:rPr lang="sr-Latn-CS" sz="3000" b="1" dirty="0" smtClean="0"/>
              <a:t>C</a:t>
            </a:r>
            <a:r>
              <a:rPr lang="sr-Cyrl-RS" sz="3000" b="1" dirty="0" smtClean="0"/>
              <a:t>7 </a:t>
            </a:r>
            <a:r>
              <a:rPr lang="sr-Cyrl-RS" dirty="0" smtClean="0"/>
              <a:t>– </a:t>
            </a:r>
            <a:r>
              <a:rPr lang="sr-Cyrl-RS" u="sng" dirty="0" smtClean="0"/>
              <a:t>екстензори подлакта</a:t>
            </a:r>
            <a:r>
              <a:rPr lang="sr-Latn-CS" dirty="0" smtClean="0"/>
              <a:t>: </a:t>
            </a:r>
            <a:r>
              <a:rPr lang="en-US" sz="2800" dirty="0" err="1" smtClean="0"/>
              <a:t>m.triceps</a:t>
            </a:r>
            <a:r>
              <a:rPr lang="en-US" sz="2800" dirty="0" smtClean="0"/>
              <a:t> </a:t>
            </a:r>
            <a:r>
              <a:rPr lang="en-US" sz="2800" dirty="0" err="1" smtClean="0"/>
              <a:t>brachii</a:t>
            </a:r>
            <a:endParaRPr lang="sr-Cyrl-RS" dirty="0" smtClean="0"/>
          </a:p>
          <a:p>
            <a:r>
              <a:rPr lang="sr-Latn-CS" sz="3000" b="1" dirty="0" smtClean="0"/>
              <a:t>C</a:t>
            </a:r>
            <a:r>
              <a:rPr lang="sr-Cyrl-RS" sz="3000" b="1" dirty="0" smtClean="0"/>
              <a:t>8 </a:t>
            </a:r>
            <a:r>
              <a:rPr lang="sr-Cyrl-RS" dirty="0" smtClean="0"/>
              <a:t>– </a:t>
            </a:r>
            <a:r>
              <a:rPr lang="sr-Cyrl-RS" u="sng" dirty="0" smtClean="0"/>
              <a:t>флексори прстију</a:t>
            </a:r>
            <a:r>
              <a:rPr lang="sr-Latn-CS" dirty="0" smtClean="0"/>
              <a:t>: </a:t>
            </a:r>
            <a:r>
              <a:rPr lang="en-US" sz="2800" dirty="0" err="1" smtClean="0"/>
              <a:t>m.flex.dig.profundus</a:t>
            </a:r>
            <a:endParaRPr lang="sr-Cyrl-RS" dirty="0" smtClean="0"/>
          </a:p>
          <a:p>
            <a:r>
              <a:rPr lang="sr-Latn-CS" sz="3000" b="1" dirty="0" smtClean="0"/>
              <a:t>Th</a:t>
            </a:r>
            <a:r>
              <a:rPr lang="sr-Cyrl-RS" sz="3000" b="1" dirty="0" smtClean="0"/>
              <a:t>1</a:t>
            </a:r>
            <a:r>
              <a:rPr lang="sr-Cyrl-RS" dirty="0" smtClean="0"/>
              <a:t> – </a:t>
            </a:r>
            <a:r>
              <a:rPr lang="sr-Cyrl-RS" u="sng" dirty="0" smtClean="0"/>
              <a:t>абдуктори малог</a:t>
            </a:r>
            <a:r>
              <a:rPr lang="sr-Latn-CS" dirty="0" smtClean="0"/>
              <a:t>:</a:t>
            </a:r>
            <a:r>
              <a:rPr lang="sr-Cyrl-RS" dirty="0" smtClean="0"/>
              <a:t> прста</a:t>
            </a:r>
            <a:r>
              <a:rPr lang="sr-Latn-CS" dirty="0" smtClean="0"/>
              <a:t> </a:t>
            </a:r>
            <a:r>
              <a:rPr lang="en-US" sz="2800" dirty="0" err="1" smtClean="0"/>
              <a:t>m.abd.dig.minimi</a:t>
            </a:r>
            <a:endParaRPr lang="sr-Cyrl-RS" dirty="0" smtClean="0"/>
          </a:p>
          <a:p>
            <a:r>
              <a:rPr lang="sr-Latn-CS" sz="3000" b="1" dirty="0" smtClean="0"/>
              <a:t>L</a:t>
            </a:r>
            <a:r>
              <a:rPr lang="sr-Cyrl-RS" sz="3000" b="1" dirty="0" smtClean="0"/>
              <a:t>2</a:t>
            </a:r>
            <a:r>
              <a:rPr lang="sr-Cyrl-RS" dirty="0" smtClean="0"/>
              <a:t> – </a:t>
            </a:r>
            <a:r>
              <a:rPr lang="sr-Cyrl-RS" u="sng" dirty="0" smtClean="0"/>
              <a:t>флексори натколенице</a:t>
            </a:r>
            <a:r>
              <a:rPr lang="sr-Latn-CS" dirty="0" smtClean="0"/>
              <a:t>: </a:t>
            </a:r>
            <a:r>
              <a:rPr lang="en-US" sz="2800" dirty="0" err="1" smtClean="0"/>
              <a:t>m.iliopsoas</a:t>
            </a:r>
            <a:endParaRPr lang="sr-Cyrl-RS" dirty="0" smtClean="0"/>
          </a:p>
          <a:p>
            <a:r>
              <a:rPr lang="sr-Latn-CS" sz="3000" b="1" dirty="0" smtClean="0"/>
              <a:t>L</a:t>
            </a:r>
            <a:r>
              <a:rPr lang="sr-Cyrl-RS" sz="3000" b="1" dirty="0" smtClean="0"/>
              <a:t>3</a:t>
            </a:r>
            <a:r>
              <a:rPr lang="sr-Cyrl-RS" dirty="0" smtClean="0"/>
              <a:t> – </a:t>
            </a:r>
            <a:r>
              <a:rPr lang="sr-Cyrl-RS" u="sng" dirty="0" smtClean="0"/>
              <a:t>екстензори потколенице</a:t>
            </a:r>
            <a:r>
              <a:rPr lang="sr-Latn-CS" dirty="0" smtClean="0"/>
              <a:t>: </a:t>
            </a:r>
            <a:r>
              <a:rPr lang="en-US" sz="2800" dirty="0" err="1" smtClean="0"/>
              <a:t>m.quadriceps</a:t>
            </a:r>
            <a:r>
              <a:rPr lang="sr-Latn-CS" sz="2800" dirty="0" smtClean="0"/>
              <a:t> fem.</a:t>
            </a:r>
            <a:r>
              <a:rPr lang="sr-Latn-CS" dirty="0" smtClean="0"/>
              <a:t> </a:t>
            </a:r>
            <a:endParaRPr lang="sr-Cyrl-RS" dirty="0" smtClean="0"/>
          </a:p>
          <a:p>
            <a:r>
              <a:rPr lang="sr-Latn-CS" sz="3000" b="1" dirty="0" smtClean="0"/>
              <a:t>L</a:t>
            </a:r>
            <a:r>
              <a:rPr lang="sr-Cyrl-RS" sz="3000" b="1" dirty="0" smtClean="0"/>
              <a:t>4</a:t>
            </a:r>
            <a:r>
              <a:rPr lang="sr-Cyrl-RS" dirty="0" smtClean="0"/>
              <a:t> – </a:t>
            </a:r>
            <a:r>
              <a:rPr lang="sr-Cyrl-RS" u="sng" dirty="0" smtClean="0"/>
              <a:t>дорзифлексори стопала</a:t>
            </a:r>
            <a:r>
              <a:rPr lang="sr-Latn-CS" dirty="0" smtClean="0"/>
              <a:t>: </a:t>
            </a:r>
            <a:r>
              <a:rPr lang="en-US" sz="2800" dirty="0" err="1" smtClean="0"/>
              <a:t>m.tibialis</a:t>
            </a:r>
            <a:r>
              <a:rPr lang="en-US" sz="2800" dirty="0" smtClean="0"/>
              <a:t> anterior</a:t>
            </a:r>
            <a:endParaRPr lang="sr-Cyrl-RS" dirty="0" smtClean="0"/>
          </a:p>
          <a:p>
            <a:r>
              <a:rPr lang="sr-Latn-CS" sz="3000" b="1" dirty="0" smtClean="0"/>
              <a:t>L</a:t>
            </a:r>
            <a:r>
              <a:rPr lang="sr-Cyrl-RS" sz="3000" b="1" dirty="0" smtClean="0"/>
              <a:t>5</a:t>
            </a:r>
            <a:r>
              <a:rPr lang="sr-Cyrl-RS" dirty="0" smtClean="0"/>
              <a:t> – </a:t>
            </a:r>
            <a:r>
              <a:rPr lang="sr-Cyrl-RS" u="sng" dirty="0" smtClean="0"/>
              <a:t>дуги екстензор палца</a:t>
            </a:r>
            <a:r>
              <a:rPr lang="sr-Latn-CS" dirty="0" smtClean="0"/>
              <a:t>: </a:t>
            </a:r>
            <a:r>
              <a:rPr lang="en-US" sz="2800" dirty="0" err="1" smtClean="0"/>
              <a:t>m.ext.hallucis</a:t>
            </a:r>
            <a:r>
              <a:rPr lang="en-US" sz="2800" dirty="0" smtClean="0"/>
              <a:t> </a:t>
            </a:r>
            <a:r>
              <a:rPr lang="en-US" sz="2800" dirty="0" err="1" smtClean="0"/>
              <a:t>longus</a:t>
            </a:r>
            <a:endParaRPr lang="sr-Cyrl-RS" dirty="0" smtClean="0"/>
          </a:p>
          <a:p>
            <a:r>
              <a:rPr lang="sr-Latn-CS" sz="3000" b="1" dirty="0" smtClean="0"/>
              <a:t>S</a:t>
            </a:r>
            <a:r>
              <a:rPr lang="sr-Cyrl-RS" sz="3000" b="1" dirty="0" smtClean="0"/>
              <a:t>1</a:t>
            </a:r>
            <a:r>
              <a:rPr lang="sr-Cyrl-RS" dirty="0" smtClean="0"/>
              <a:t> – </a:t>
            </a:r>
            <a:r>
              <a:rPr lang="sr-Cyrl-RS" u="sng" dirty="0" smtClean="0"/>
              <a:t>плантарни флексор стопала</a:t>
            </a:r>
            <a:r>
              <a:rPr lang="sr-Latn-CS" dirty="0" smtClean="0"/>
              <a:t>: </a:t>
            </a:r>
            <a:r>
              <a:rPr lang="en-US" sz="2800" dirty="0" err="1" smtClean="0"/>
              <a:t>m.triceps</a:t>
            </a:r>
            <a:r>
              <a:rPr lang="en-US" sz="2800" dirty="0" smtClean="0"/>
              <a:t> sure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rgbClr val="FF0000"/>
                </a:solidFill>
              </a:rPr>
              <a:t>ОСНОВНИ ЦИЉЕВИ РЕХАБИЛИТАЦИЈЕ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  Превенција декубитуса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  Одржавање обима покрета ( спречавање развоја контрактура)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  Побољшање оних мишића који су интактни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  Аутоматизација столице и мокраћне бешике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  Постизање максималне независности у оквиру А</a:t>
            </a:r>
            <a:r>
              <a:rPr lang="sr-Cyrl-RS" dirty="0" smtClean="0"/>
              <a:t>ДЖ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4400" b="1" dirty="0" smtClean="0">
                <a:solidFill>
                  <a:schemeClr val="accent1"/>
                </a:solidFill>
                <a:latin typeface="+mn-lt"/>
              </a:rPr>
              <a:t>Превенција декубита</a:t>
            </a:r>
            <a:endParaRPr lang="en-US" sz="66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Код параплегије појава декубитуса може бити условљена не само притиском и неравним чаршавом, него и оштећеном трофиком због лезије трофичких импулса. </a:t>
            </a:r>
          </a:p>
          <a:p>
            <a:r>
              <a:rPr lang="ru-RU" dirty="0" smtClean="0"/>
              <a:t>Декубитуси се често брзо развијају, чак за неколико сати. </a:t>
            </a:r>
          </a:p>
          <a:p>
            <a:r>
              <a:rPr lang="ru-RU" dirty="0" smtClean="0"/>
              <a:t>Пацијента што чешће окрећемо а угрожена места масирамо и талкирамо. </a:t>
            </a:r>
          </a:p>
          <a:p>
            <a:r>
              <a:rPr lang="ru-RU" dirty="0" smtClean="0"/>
              <a:t>Посебно треба водити рачуна да болесник увек буде сув.</a:t>
            </a:r>
          </a:p>
          <a:p>
            <a:r>
              <a:rPr lang="ru-RU" dirty="0" smtClean="0"/>
              <a:t>Антидекубит душек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8686800" cy="1143000"/>
          </a:xfrm>
        </p:spPr>
        <p:txBody>
          <a:bodyPr>
            <a:noAutofit/>
          </a:bodyPr>
          <a:lstStyle/>
          <a:p>
            <a:pPr marL="609600" indent="-609600"/>
            <a:r>
              <a:rPr lang="ru-RU" sz="4000" b="1" dirty="0" smtClean="0">
                <a:solidFill>
                  <a:schemeClr val="accent1"/>
                </a:solidFill>
                <a:latin typeface="+mn-lt"/>
              </a:rPr>
              <a:t>     Одржавање обима покрета и побољшање интактних мишића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001000" cy="3962400"/>
          </a:xfrm>
        </p:spPr>
        <p:txBody>
          <a:bodyPr>
            <a:normAutofit/>
          </a:bodyPr>
          <a:lstStyle/>
          <a:p>
            <a:r>
              <a:rPr lang="ru-RU" dirty="0" smtClean="0"/>
              <a:t>Сви зглобови морају </a:t>
            </a:r>
            <a:r>
              <a:rPr lang="ru-RU" b="1" u="sng" dirty="0" smtClean="0"/>
              <a:t>најмање 2х дневно </a:t>
            </a:r>
            <a:r>
              <a:rPr lang="ru-RU" dirty="0" smtClean="0"/>
              <a:t>проћи кроз </a:t>
            </a:r>
            <a:r>
              <a:rPr lang="ru-RU" b="1" dirty="0" smtClean="0"/>
              <a:t>вежбе са пуним обим покрета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Ако се ради о </a:t>
            </a:r>
            <a:r>
              <a:rPr lang="ru-RU" b="1" dirty="0" smtClean="0">
                <a:solidFill>
                  <a:srgbClr val="FF0000"/>
                </a:solidFill>
              </a:rPr>
              <a:t>парези</a:t>
            </a:r>
            <a:r>
              <a:rPr lang="ru-RU" dirty="0" smtClean="0"/>
              <a:t>, користе се активне и потпомогнуте вежбе, а код </a:t>
            </a:r>
            <a:r>
              <a:rPr lang="ru-RU" b="1" dirty="0" smtClean="0">
                <a:solidFill>
                  <a:srgbClr val="FF0000"/>
                </a:solidFill>
              </a:rPr>
              <a:t>плегије</a:t>
            </a:r>
            <a:r>
              <a:rPr lang="ru-RU" dirty="0" smtClean="0"/>
              <a:t> пасивним вежбама постиже се исти захтев.</a:t>
            </a:r>
          </a:p>
          <a:p>
            <a:r>
              <a:rPr lang="ru-RU" dirty="0" smtClean="0"/>
              <a:t>Посебну пажњу треба обратити на </a:t>
            </a:r>
            <a:r>
              <a:rPr lang="ru-RU" u="sng" dirty="0" smtClean="0"/>
              <a:t>корективне положаје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Стопало треба да је под углом од 90⁰, а колено у пуној екстензији. 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0" y="5181600"/>
            <a:ext cx="762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  <a:latin typeface="+mn-lt"/>
              </a:rPr>
              <a:t>Одржавање обима покрета и побољшање интактних мишића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4876800" cy="4419600"/>
          </a:xfrm>
        </p:spPr>
        <p:txBody>
          <a:bodyPr>
            <a:normAutofit/>
          </a:bodyPr>
          <a:lstStyle/>
          <a:p>
            <a:r>
              <a:rPr lang="ru-RU" dirty="0" smtClean="0"/>
              <a:t>Поред кинези терапије, која се спроводи у кревету и кинези-сали, програм се може спровести и у води (хидрокинезитерапија).</a:t>
            </a:r>
          </a:p>
          <a:p>
            <a:r>
              <a:rPr lang="ru-RU" dirty="0" smtClean="0"/>
              <a:t>Потребно </a:t>
            </a:r>
            <a:r>
              <a:rPr lang="ru-RU" dirty="0" smtClean="0"/>
              <a:t>је после 10-15 дана преко осцилаторног стола усправити пацијента.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  <a:latin typeface="+mn-lt"/>
              </a:rPr>
              <a:t>Одржавање обима покрета и побољшање интактних мишића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ru-RU" dirty="0" smtClean="0"/>
              <a:t>У почетку, време усправног става је максимално 1</a:t>
            </a:r>
            <a:r>
              <a:rPr lang="sr-Latn-CS" dirty="0" smtClean="0"/>
              <a:t>h 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ru-RU" dirty="0" smtClean="0"/>
              <a:t>Рано усправљање пацијента спречава развој остеопорозе и превенира стварање конкремената у мокраћној бешици, крвни проток се побољшава, трофика је боља, а долази и до регулисања </a:t>
            </a:r>
            <a:r>
              <a:rPr lang="ru-RU" u="sng" dirty="0" smtClean="0"/>
              <a:t>ортостатике.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ru-RU" dirty="0" smtClean="0"/>
              <a:t>Примена апарата изискује добро познавање функционалног статуса и могућности коришћења осовинских кинетичких мишићних ланаца у циљу покушаја успостављања хода.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+mn-lt"/>
              </a:rPr>
              <a:t>Аутоматизација столице и мокраћне бешике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Тренинг</a:t>
            </a:r>
            <a:r>
              <a:rPr lang="ru-RU" b="1" dirty="0" smtClean="0"/>
              <a:t>: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1. катетеризација (стална или интермитентна),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2. клемовање,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3. Креде-ов поступак, где је време у почетку краће, а касније се продужава до 6 </a:t>
            </a:r>
            <a:r>
              <a:rPr lang="sr-Latn-CS" dirty="0" smtClean="0"/>
              <a:t>h</a:t>
            </a:r>
            <a:r>
              <a:rPr lang="ru-RU" dirty="0" smtClean="0"/>
              <a:t>. 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Испирати физиолошким раствором!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+mn-lt"/>
              </a:rPr>
              <a:t>Аутоматизација столице и мокраћне бешике</a:t>
            </a:r>
            <a:endParaRPr lang="en-US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Пражњење црева вршити 2-3 </a:t>
            </a:r>
            <a:r>
              <a:rPr lang="sr-Latn-CS" dirty="0" smtClean="0"/>
              <a:t>x</a:t>
            </a:r>
            <a:r>
              <a:rPr lang="ru-RU" dirty="0" smtClean="0"/>
              <a:t> недељно.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800" b="1" dirty="0" smtClean="0"/>
              <a:t>Кичмена мождина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162800" cy="4389120"/>
          </a:xfrm>
        </p:spPr>
        <p:txBody>
          <a:bodyPr>
            <a:normAutofit/>
          </a:bodyPr>
          <a:lstStyle/>
          <a:p>
            <a:r>
              <a:rPr lang="ru-RU" dirty="0" smtClean="0"/>
              <a:t>Из кичмене мождине полази 31 пар периферних нерава, задужених за инервацију коже, и мишићно-скелетног система, као и неких делова висцералног и ендокриног система.</a:t>
            </a:r>
          </a:p>
          <a:p>
            <a:endParaRPr lang="ru-RU" dirty="0" smtClean="0"/>
          </a:p>
          <a:p>
            <a:r>
              <a:rPr lang="ru-RU" dirty="0" smtClean="0"/>
              <a:t>У кичменој мождини се налазе </a:t>
            </a:r>
            <a:r>
              <a:rPr lang="ru-RU" b="1" dirty="0" smtClean="0"/>
              <a:t>вегетативни центри</a:t>
            </a:r>
            <a:r>
              <a:rPr lang="ru-RU" dirty="0" smtClean="0"/>
              <a:t>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Психосоцијална реедукација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dirty="0" smtClean="0"/>
          </a:p>
          <a:p>
            <a:r>
              <a:rPr lang="ru-RU" dirty="0" smtClean="0"/>
              <a:t>Кроз А</a:t>
            </a:r>
            <a:r>
              <a:rPr lang="sr-Cyrl-RS" dirty="0" smtClean="0"/>
              <a:t>ДЖ</a:t>
            </a:r>
            <a:r>
              <a:rPr lang="ru-RU" dirty="0" smtClean="0"/>
              <a:t> врши се обука за:</a:t>
            </a:r>
          </a:p>
          <a:p>
            <a:r>
              <a:rPr lang="ru-RU" dirty="0" smtClean="0"/>
              <a:t> самозбрињавање у кревету, за време јела, свлачења, облачења и употребе инвалидских колица, тоалету и сл. </a:t>
            </a:r>
          </a:p>
          <a:p>
            <a:r>
              <a:rPr lang="ru-RU" dirty="0" smtClean="0"/>
              <a:t>Посебно треба обратити пажњу на психичко стање и социјални статус пацијента. </a:t>
            </a:r>
          </a:p>
          <a:p>
            <a:r>
              <a:rPr lang="ru-RU" b="1" u="sng" dirty="0" smtClean="0"/>
              <a:t>Тимски рад-  </a:t>
            </a:r>
            <a:r>
              <a:rPr lang="ru-RU" dirty="0" smtClean="0"/>
              <a:t>Укључивање социјалног радника и психолога је неопходан елемент ради постизања максималне психосоцијалне реедукације.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28600" y="3048000"/>
            <a:ext cx="59740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Психосоцијална реедукација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105400" cy="4389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Правилним вођењем рехабилитационог поступка можемо постићи висок степен функционалне независности у оквиру АДЖ. </a:t>
            </a:r>
          </a:p>
          <a:p>
            <a:r>
              <a:rPr lang="ru-RU" dirty="0" smtClean="0"/>
              <a:t>Често се пацијенти враћају на посао и кроз преквалификацију, остају корисни чланови друштва. </a:t>
            </a:r>
          </a:p>
          <a:p>
            <a:r>
              <a:rPr lang="ru-RU" dirty="0" smtClean="0"/>
              <a:t>Данас се параплегичари укључују и у спортска такмичења (олимпијске игре инвалидних лица).</a:t>
            </a:r>
            <a:endParaRPr lang="sr-Latn-CS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sr-Cyrl-CS" dirty="0" smtClean="0">
                <a:solidFill>
                  <a:srgbClr val="FFFF00"/>
                </a:solidFill>
              </a:rPr>
              <a:t/>
            </a:r>
            <a:br>
              <a:rPr lang="sr-Cyrl-CS" dirty="0" smtClean="0">
                <a:solidFill>
                  <a:srgbClr val="FFFF00"/>
                </a:solidFill>
              </a:rPr>
            </a:br>
            <a:r>
              <a:rPr lang="ru-RU" sz="4900" b="1" dirty="0" smtClean="0">
                <a:solidFill>
                  <a:schemeClr val="accent1"/>
                </a:solidFill>
                <a:latin typeface="+mn-lt"/>
              </a:rPr>
              <a:t>Нега дисајних путева и </a:t>
            </a:r>
            <a:br>
              <a:rPr lang="ru-RU" sz="4900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sz="4900" b="1" dirty="0" smtClean="0">
                <a:solidFill>
                  <a:schemeClr val="accent1"/>
                </a:solidFill>
                <a:latin typeface="+mn-lt"/>
              </a:rPr>
              <a:t>дисајне вежбе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sr-Cyrl-RS" dirty="0" smtClean="0"/>
              <a:t>пасивна респираторна кинезитерапија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sr-Cyrl-RS" dirty="0" smtClean="0"/>
              <a:t>рефлекторна кинезитерапија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sr-Cyrl-RS" dirty="0" smtClean="0"/>
              <a:t>ако је очувана инервација дијафрагме почети са њеним тренингом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sr-Cyrl-RS" dirty="0" smtClean="0"/>
              <a:t>мобилизација секрета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sr-Cyrl-RS" dirty="0" smtClean="0"/>
              <a:t>обука искашљавању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sr-Cyrl-RS" dirty="0" smtClean="0"/>
              <a:t>коришћење дренажних положаја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Дисајне вежбе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105400" cy="4389120"/>
          </a:xfrm>
        </p:spPr>
        <p:txBody>
          <a:bodyPr/>
          <a:lstStyle/>
          <a:p>
            <a:r>
              <a:rPr lang="ru-RU" dirty="0" smtClean="0"/>
              <a:t>Код </a:t>
            </a:r>
            <a:r>
              <a:rPr lang="ru-RU" b="1" u="sng" dirty="0" smtClean="0"/>
              <a:t>параплегичара</a:t>
            </a:r>
            <a:r>
              <a:rPr lang="ru-RU" dirty="0" smtClean="0"/>
              <a:t> се у постељи изводе уз активне покрете ГЕ. </a:t>
            </a:r>
          </a:p>
          <a:p>
            <a:r>
              <a:rPr lang="ru-RU" dirty="0" smtClean="0"/>
              <a:t>Раде се у серијама са паузама да не би дошло до хипервентилације плућа.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77200" cy="5257800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/>
              <a:t>ПОЗИЦИОНИРАЊЕ ПАЦИЈЕНАТА У ПОСТЕЉИ-КОРЕКТИВНИ ПОЛОЖАЈ</a:t>
            </a:r>
          </a:p>
          <a:p>
            <a:r>
              <a:rPr lang="ru-RU" dirty="0" smtClean="0"/>
              <a:t>У сарадњи са медицинском сестром, физио и радни терапеут, као један од основних задатака имају </a:t>
            </a:r>
            <a:r>
              <a:rPr lang="ru-RU" u="sng" dirty="0" smtClean="0"/>
              <a:t>правилно позиционирање плегичних сегмената пацијента са спиналном лезијом у постељи.</a:t>
            </a:r>
          </a:p>
          <a:p>
            <a:endParaRPr lang="ru-RU" dirty="0" smtClean="0"/>
          </a:p>
          <a:p>
            <a:r>
              <a:rPr lang="ru-RU" dirty="0" smtClean="0"/>
              <a:t>Поштујући принципе како за квадриплегије, тако и за параплегије, постоје стандардни корективни положаји који се примењују, али и смењују на извесним временским интервалима, а имају за </a:t>
            </a:r>
            <a:r>
              <a:rPr lang="ru-RU" b="1" u="sng" dirty="0" smtClean="0"/>
              <a:t>циљ: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r-Latn-CS" sz="2800" b="1" dirty="0" smtClean="0"/>
              <a:t> </a:t>
            </a:r>
            <a:r>
              <a:rPr lang="ru-RU" sz="2800" b="1" dirty="0" smtClean="0"/>
              <a:t>ПРЕВЕНТИВУ НАСТАНКА КОНТРАКТУРА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r-Latn-CS" sz="2800" b="1" dirty="0" smtClean="0"/>
              <a:t> </a:t>
            </a:r>
            <a:r>
              <a:rPr lang="ru-RU" sz="2800" b="1" dirty="0" smtClean="0"/>
              <a:t>ПРЕВЕНТИВУ НАСТАНКА ДЕКУБИТУСА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r-Latn-CS" sz="2800" b="1" dirty="0" smtClean="0"/>
              <a:t> </a:t>
            </a:r>
            <a:r>
              <a:rPr lang="ru-RU" sz="2800" b="1" dirty="0" smtClean="0"/>
              <a:t>ПРЕВЕНТИВУ РЕСПИРАТОРНИХ СМЕТЊИ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r-Latn-CS" sz="2800" b="1" dirty="0" smtClean="0"/>
              <a:t> </a:t>
            </a:r>
            <a:r>
              <a:rPr lang="ru-RU" sz="2800" b="1" dirty="0" smtClean="0"/>
              <a:t>ПРЕВЕНТИВУ ЦИРКУЛАТОРНИХ СМЕТЊИ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r-Latn-CS" sz="2800" b="1" dirty="0" smtClean="0"/>
              <a:t> </a:t>
            </a:r>
            <a:r>
              <a:rPr lang="ru-RU" sz="2800" b="1" dirty="0" smtClean="0"/>
              <a:t>ПРИПРЕМУ ПЛЕГИЧНИХ СЕГМЕНАТА НА СПАСТИЦИТЕТ</a:t>
            </a:r>
            <a:r>
              <a:rPr lang="ru-RU" sz="2800" dirty="0" smtClean="0"/>
              <a:t>(ако се он очекује).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  <a:latin typeface="+mn-lt"/>
              </a:rPr>
              <a:t>Корективни положаји – положај на леђима</a:t>
            </a:r>
            <a:endParaRPr lang="en-US" sz="36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3200" b="1" u="sng" dirty="0" smtClean="0"/>
              <a:t>Параплегија</a:t>
            </a:r>
            <a:r>
              <a:rPr lang="sr-Cyrl-RS" u="sng" dirty="0" smtClean="0"/>
              <a:t> </a:t>
            </a:r>
          </a:p>
          <a:p>
            <a:endParaRPr lang="sr-Cyrl-RS" dirty="0" smtClean="0"/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 </a:t>
            </a:r>
            <a:r>
              <a:rPr lang="sr-Cyrl-RS" dirty="0" smtClean="0"/>
              <a:t>повређени део кичменог стуба : хиперекстензија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 </a:t>
            </a:r>
            <a:r>
              <a:rPr lang="sr-Cyrl-RS" dirty="0" smtClean="0"/>
              <a:t>кук : екстензија са лаком абдукцијом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 </a:t>
            </a:r>
            <a:r>
              <a:rPr lang="sr-Cyrl-RS" dirty="0" smtClean="0"/>
              <a:t>колено : пуна екстензија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 </a:t>
            </a:r>
            <a:r>
              <a:rPr lang="sr-Cyrl-RS" dirty="0" smtClean="0"/>
              <a:t>скочни зглоб : дорзална флексија</a:t>
            </a:r>
          </a:p>
          <a:p>
            <a:endParaRPr lang="sr-Cyrl-RS" dirty="0" smtClean="0"/>
          </a:p>
          <a:p>
            <a:r>
              <a:rPr lang="sr-Cyrl-RS" dirty="0" smtClean="0"/>
              <a:t>Без обзира на стање, корективни положај се МОРА ПРИМЕНИТИ при сваком окретању пацијента, које се спроводи на 2</a:t>
            </a:r>
            <a:r>
              <a:rPr lang="sr-Latn-CS" dirty="0" smtClean="0"/>
              <a:t>-</a:t>
            </a:r>
            <a:r>
              <a:rPr lang="sr-Cyrl-RS" dirty="0" smtClean="0"/>
              <a:t>3</a:t>
            </a:r>
            <a:r>
              <a:rPr lang="sr-Latn-CS" dirty="0" smtClean="0"/>
              <a:t>h</a:t>
            </a:r>
            <a:r>
              <a:rPr lang="sr-Cyrl-R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  <a:latin typeface="+mn-lt"/>
              </a:rPr>
              <a:t>Корективни положаји – положај на леђима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RS" sz="3200" b="1" u="sng" dirty="0" smtClean="0"/>
              <a:t>Квадриплегија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 </a:t>
            </a:r>
            <a:r>
              <a:rPr lang="sr-Cyrl-RS" dirty="0" smtClean="0"/>
              <a:t>Повређени део вратна кичма – хиперекстензија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 </a:t>
            </a:r>
            <a:r>
              <a:rPr lang="sr-Cyrl-RS" dirty="0" smtClean="0"/>
              <a:t>Раме: абдукција од 25⁰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 </a:t>
            </a:r>
            <a:r>
              <a:rPr lang="sr-Cyrl-RS" dirty="0" smtClean="0"/>
              <a:t>Лакат: пуна екстензија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 </a:t>
            </a:r>
            <a:r>
              <a:rPr lang="sr-Cyrl-RS" dirty="0" smtClean="0"/>
              <a:t>Ручни зглоб: пуна дорзална флексија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 </a:t>
            </a:r>
            <a:r>
              <a:rPr lang="sr-Cyrl-RS" dirty="0" smtClean="0"/>
              <a:t>Палац: опозиција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 </a:t>
            </a:r>
            <a:r>
              <a:rPr lang="sr-Cyrl-RS" dirty="0" smtClean="0"/>
              <a:t>Зглобови прстију шаке: семифлексија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 </a:t>
            </a:r>
            <a:r>
              <a:rPr lang="sr-Cyrl-RS" dirty="0" smtClean="0"/>
              <a:t>Рука у целини: спречавање ретракције рамена и елевације надлактице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chemeClr val="accent1"/>
                </a:solidFill>
                <a:latin typeface="+mn-lt"/>
              </a:rPr>
              <a:t>Корективни положај на боку</a:t>
            </a:r>
            <a:endParaRPr lang="en-US" sz="54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305800" cy="487375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sr-Latn-CS" b="1" dirty="0" smtClean="0"/>
              <a:t> </a:t>
            </a:r>
            <a:r>
              <a:rPr lang="ru-RU" b="1" dirty="0" smtClean="0"/>
              <a:t>кукови и колена </a:t>
            </a:r>
            <a:r>
              <a:rPr lang="ru-RU" dirty="0" smtClean="0"/>
              <a:t>: између ногу се поставља јастук, горња нога је нешто иза задње, кукови и колена су у лакој флексији</a:t>
            </a:r>
          </a:p>
          <a:p>
            <a:pPr>
              <a:buFont typeface="Wingdings" pitchFamily="2" charset="2"/>
              <a:buChar char="Ø"/>
            </a:pPr>
            <a:r>
              <a:rPr lang="sr-Latn-CS" b="1" dirty="0" smtClean="0"/>
              <a:t> </a:t>
            </a:r>
            <a:r>
              <a:rPr lang="ru-RU" b="1" dirty="0" smtClean="0"/>
              <a:t>стопала</a:t>
            </a:r>
            <a:r>
              <a:rPr lang="ru-RU" dirty="0" smtClean="0"/>
              <a:t> : дорзална флексија</a:t>
            </a:r>
          </a:p>
          <a:p>
            <a:pPr>
              <a:buFont typeface="Wingdings" pitchFamily="2" charset="2"/>
              <a:buChar char="Ø"/>
            </a:pPr>
            <a:r>
              <a:rPr lang="sr-Latn-CS" b="1" dirty="0" smtClean="0"/>
              <a:t> </a:t>
            </a:r>
            <a:r>
              <a:rPr lang="ru-RU" b="1" dirty="0" smtClean="0"/>
              <a:t>ножни палац </a:t>
            </a:r>
            <a:r>
              <a:rPr lang="ru-RU" dirty="0" smtClean="0"/>
              <a:t>: екстензија</a:t>
            </a:r>
          </a:p>
          <a:p>
            <a:pPr>
              <a:buFont typeface="Wingdings" pitchFamily="2" charset="2"/>
              <a:buChar char="Ø"/>
            </a:pPr>
            <a:r>
              <a:rPr lang="sr-Latn-CS" b="1" dirty="0" smtClean="0"/>
              <a:t> </a:t>
            </a:r>
            <a:r>
              <a:rPr lang="ru-RU" b="1" dirty="0" smtClean="0"/>
              <a:t>доња рука </a:t>
            </a:r>
            <a:r>
              <a:rPr lang="ru-RU" dirty="0" smtClean="0"/>
              <a:t>: флексија и растерећење са јастуком (раме лежи у удубљењу између јастука и торакса )</a:t>
            </a:r>
          </a:p>
          <a:p>
            <a:pPr>
              <a:buFont typeface="Wingdings" pitchFamily="2" charset="2"/>
              <a:buChar char="Ø"/>
            </a:pPr>
            <a:r>
              <a:rPr lang="sr-Latn-CS" b="1" dirty="0" smtClean="0"/>
              <a:t> </a:t>
            </a:r>
            <a:r>
              <a:rPr lang="ru-RU" b="1" dirty="0" smtClean="0"/>
              <a:t>лакат</a:t>
            </a:r>
            <a:r>
              <a:rPr lang="ru-RU" dirty="0" smtClean="0"/>
              <a:t> : екстендиран</a:t>
            </a:r>
          </a:p>
          <a:p>
            <a:pPr>
              <a:buFont typeface="Wingdings" pitchFamily="2" charset="2"/>
              <a:buChar char="Ø"/>
            </a:pPr>
            <a:r>
              <a:rPr lang="sr-Latn-CS" b="1" dirty="0" smtClean="0"/>
              <a:t> </a:t>
            </a:r>
            <a:r>
              <a:rPr lang="ru-RU" b="1" dirty="0" smtClean="0"/>
              <a:t>подлакат</a:t>
            </a:r>
            <a:r>
              <a:rPr lang="ru-RU" dirty="0" smtClean="0"/>
              <a:t> : супинација</a:t>
            </a:r>
          </a:p>
          <a:p>
            <a:pPr>
              <a:buFont typeface="Wingdings" pitchFamily="2" charset="2"/>
              <a:buChar char="Ø"/>
            </a:pPr>
            <a:r>
              <a:rPr lang="sr-Latn-CS" b="1" dirty="0" smtClean="0"/>
              <a:t> </a:t>
            </a:r>
            <a:r>
              <a:rPr lang="ru-RU" b="1" dirty="0" smtClean="0"/>
              <a:t>шака, палац и прсти </a:t>
            </a:r>
            <a:r>
              <a:rPr lang="ru-RU" dirty="0" smtClean="0"/>
              <a:t>: као код положаја на леђима</a:t>
            </a:r>
          </a:p>
          <a:p>
            <a:pPr>
              <a:buFont typeface="Wingdings" pitchFamily="2" charset="2"/>
              <a:buChar char="Ø"/>
            </a:pPr>
            <a:r>
              <a:rPr lang="sr-Latn-CS" b="1" dirty="0" smtClean="0"/>
              <a:t> </a:t>
            </a:r>
            <a:r>
              <a:rPr lang="ru-RU" b="1" dirty="0" smtClean="0"/>
              <a:t>горња рука </a:t>
            </a:r>
            <a:r>
              <a:rPr lang="ru-RU" dirty="0" smtClean="0"/>
              <a:t>: као код лежања на леђима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sr-Cyrl-RS" b="1" dirty="0" smtClean="0"/>
              <a:t>Терапијски поступци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ru-RU" dirty="0" smtClean="0"/>
              <a:t>Посебна пажња треба да буде усмерена на покрете флексије у куку. </a:t>
            </a:r>
            <a:r>
              <a:rPr lang="sr-Latn-CS" dirty="0" smtClean="0"/>
              <a:t>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ru-RU" dirty="0" smtClean="0"/>
              <a:t>Веома је значајан континуитет третмана</a:t>
            </a:r>
          </a:p>
          <a:p>
            <a:pPr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ru-RU" dirty="0" smtClean="0"/>
              <a:t>Превенција спазмогених контрактура</a:t>
            </a:r>
          </a:p>
          <a:p>
            <a:pPr>
              <a:buFont typeface="Wingdings" pitchFamily="2" charset="2"/>
              <a:buChar char="q"/>
            </a:pPr>
            <a:r>
              <a:rPr lang="sr-Latn-CS" dirty="0" smtClean="0"/>
              <a:t> </a:t>
            </a:r>
            <a:r>
              <a:rPr lang="ru-RU" dirty="0" smtClean="0"/>
              <a:t>Превенција пнеумоније и едема ДЕ у флакцидној фази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800" b="1" dirty="0" smtClean="0"/>
              <a:t>Кичмена мождина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5105400" cy="438912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err="1" smtClean="0"/>
              <a:t>Кичмена</a:t>
            </a:r>
            <a:r>
              <a:rPr lang="en-US" dirty="0" smtClean="0"/>
              <a:t> </a:t>
            </a:r>
            <a:r>
              <a:rPr lang="en-US" dirty="0" err="1" smtClean="0"/>
              <a:t>мождина</a:t>
            </a:r>
            <a:r>
              <a:rPr lang="en-US" dirty="0" smtClean="0"/>
              <a:t> </a:t>
            </a:r>
            <a:r>
              <a:rPr lang="en-US" dirty="0" err="1" smtClean="0"/>
              <a:t>пружа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горње</a:t>
            </a:r>
            <a:r>
              <a:rPr lang="en-US" dirty="0" smtClean="0"/>
              <a:t> </a:t>
            </a:r>
            <a:r>
              <a:rPr lang="en-US" dirty="0" err="1" smtClean="0"/>
              <a:t>ивице</a:t>
            </a:r>
            <a:r>
              <a:rPr lang="en-US" dirty="0" smtClean="0"/>
              <a:t> </a:t>
            </a:r>
            <a:r>
              <a:rPr lang="en-US" dirty="0" err="1" smtClean="0"/>
              <a:t>атласа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мећупршљенског</a:t>
            </a:r>
            <a:r>
              <a:rPr lang="en-US" dirty="0" smtClean="0"/>
              <a:t> </a:t>
            </a:r>
            <a:r>
              <a:rPr lang="en-US" dirty="0" err="1" smtClean="0"/>
              <a:t>дискуса</a:t>
            </a:r>
            <a:r>
              <a:rPr lang="en-US" dirty="0" smtClean="0"/>
              <a:t> </a:t>
            </a:r>
            <a:r>
              <a:rPr lang="en-US" dirty="0" err="1" smtClean="0"/>
              <a:t>измећу</a:t>
            </a:r>
            <a:r>
              <a:rPr lang="en-US" dirty="0" smtClean="0"/>
              <a:t> 1 и 2 </a:t>
            </a:r>
            <a:r>
              <a:rPr lang="en-US" dirty="0" err="1" smtClean="0"/>
              <a:t>лумбалног</a:t>
            </a:r>
            <a:r>
              <a:rPr lang="en-US" dirty="0" smtClean="0"/>
              <a:t> </a:t>
            </a:r>
            <a:r>
              <a:rPr lang="en-US" dirty="0" err="1" smtClean="0"/>
              <a:t>пршљена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одраслих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дуга</a:t>
            </a:r>
            <a:r>
              <a:rPr lang="en-US" dirty="0" smtClean="0"/>
              <a:t> 42 </a:t>
            </a:r>
            <a:r>
              <a:rPr lang="en-US" dirty="0" err="1" smtClean="0"/>
              <a:t>до</a:t>
            </a:r>
            <a:r>
              <a:rPr lang="en-US" dirty="0" smtClean="0"/>
              <a:t> 45 </a:t>
            </a:r>
            <a:r>
              <a:rPr lang="en-US" dirty="0" err="1" smtClean="0"/>
              <a:t>цм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err="1" smtClean="0"/>
              <a:t>Доњи</a:t>
            </a:r>
            <a:r>
              <a:rPr lang="en-US" dirty="0" smtClean="0"/>
              <a:t> </a:t>
            </a:r>
            <a:r>
              <a:rPr lang="en-US" dirty="0" err="1" smtClean="0"/>
              <a:t>део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зашиљен</a:t>
            </a:r>
            <a:r>
              <a:rPr lang="en-US" dirty="0" smtClean="0"/>
              <a:t> у </a:t>
            </a:r>
            <a:r>
              <a:rPr lang="en-US" dirty="0" err="1" smtClean="0"/>
              <a:t>конус</a:t>
            </a:r>
            <a:r>
              <a:rPr lang="en-US" dirty="0" smtClean="0"/>
              <a:t> </a:t>
            </a:r>
            <a:r>
              <a:rPr lang="en-US" dirty="0" err="1" smtClean="0"/>
              <a:t>медуларис</a:t>
            </a:r>
            <a:r>
              <a:rPr lang="en-US" dirty="0" smtClean="0"/>
              <a:t>, а </a:t>
            </a:r>
            <a:r>
              <a:rPr lang="en-US" dirty="0" err="1" smtClean="0"/>
              <a:t>даље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пружају</a:t>
            </a:r>
            <a:r>
              <a:rPr lang="en-US" dirty="0" smtClean="0"/>
              <a:t> </a:t>
            </a:r>
            <a:r>
              <a:rPr lang="en-US" dirty="0" err="1" smtClean="0"/>
              <a:t>филум</a:t>
            </a:r>
            <a:r>
              <a:rPr lang="en-US" dirty="0" smtClean="0"/>
              <a:t> </a:t>
            </a:r>
            <a:r>
              <a:rPr lang="en-US" dirty="0" err="1" smtClean="0"/>
              <a:t>терминале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Кинезитерапија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077200" cy="4419600"/>
          </a:xfrm>
        </p:spPr>
        <p:txBody>
          <a:bodyPr>
            <a:normAutofit/>
          </a:bodyPr>
          <a:lstStyle/>
          <a:p>
            <a:r>
              <a:rPr lang="sr-Cyrl-RS" dirty="0" smtClean="0"/>
              <a:t>З</a:t>
            </a:r>
            <a:r>
              <a:rPr lang="ru-RU" dirty="0" smtClean="0"/>
              <a:t>адатак КТХ</a:t>
            </a:r>
            <a:r>
              <a:rPr lang="sr-Latn-CS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sr-Cyrl-RS" dirty="0" smtClean="0"/>
              <a:t>  </a:t>
            </a:r>
            <a:r>
              <a:rPr lang="sr-Latn-CS" dirty="0" smtClean="0"/>
              <a:t>1. </a:t>
            </a:r>
            <a:r>
              <a:rPr lang="ru-RU" dirty="0" smtClean="0"/>
              <a:t>очување обима покрета у зглобовима, и</a:t>
            </a:r>
            <a:endParaRPr lang="sr-Latn-CS" dirty="0" smtClean="0"/>
          </a:p>
          <a:p>
            <a:pPr>
              <a:buFont typeface="Wingdings" pitchFamily="2" charset="2"/>
              <a:buChar char="Ø"/>
            </a:pPr>
            <a:r>
              <a:rPr lang="sr-Cyrl-RS" dirty="0" smtClean="0"/>
              <a:t>  </a:t>
            </a:r>
            <a:r>
              <a:rPr lang="sr-Latn-CS" dirty="0" smtClean="0"/>
              <a:t>2. </a:t>
            </a:r>
            <a:r>
              <a:rPr lang="ru-RU" dirty="0" smtClean="0"/>
              <a:t>очување шеме покрета у кори великог мозга. </a:t>
            </a:r>
          </a:p>
          <a:p>
            <a:r>
              <a:rPr lang="ru-RU" dirty="0" smtClean="0"/>
              <a:t>Обзиром на флакцидност у акутној фази, од терапеута захтевају </a:t>
            </a:r>
            <a:r>
              <a:rPr lang="ru-RU" b="1" u="sng" dirty="0" smtClean="0"/>
              <a:t>поштовање физиолошког обима покрета</a:t>
            </a:r>
            <a:r>
              <a:rPr lang="ru-RU" dirty="0" smtClean="0"/>
              <a:t>, јер постоји опасност од истегнућа меких ткива, или сублуксације зглобова.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sr-Cyrl-RS" b="1" dirty="0" smtClean="0"/>
              <a:t>Кинезитерапија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89120"/>
          </a:xfrm>
        </p:spPr>
        <p:txBody>
          <a:bodyPr/>
          <a:lstStyle/>
          <a:p>
            <a:r>
              <a:rPr lang="ru-RU" dirty="0" smtClean="0"/>
              <a:t>По правилу код повреда горњег (централног), моторног неурона креће се од </a:t>
            </a:r>
            <a:r>
              <a:rPr lang="ru-RU" b="1" dirty="0" smtClean="0"/>
              <a:t>проксималних ка дисталним деловима тела,</a:t>
            </a:r>
            <a:r>
              <a:rPr lang="ru-RU" dirty="0" smtClean="0"/>
              <a:t> постујући контраиндикације при пасивној покретљивости –</a:t>
            </a:r>
          </a:p>
          <a:p>
            <a:pPr>
              <a:buFont typeface="Wingdings" pitchFamily="2" charset="2"/>
              <a:buChar char="q"/>
            </a:pPr>
            <a:r>
              <a:rPr lang="ru-RU" b="1" u="sng" dirty="0" smtClean="0"/>
              <a:t> 1. кукова </a:t>
            </a:r>
            <a:r>
              <a:rPr lang="ru-RU" sz="2800" b="1" u="sng" dirty="0" smtClean="0"/>
              <a:t>код параплегичара </a:t>
            </a:r>
            <a:r>
              <a:rPr lang="ru-RU" dirty="0" smtClean="0"/>
              <a:t>у акутној фази не прелазимо 90⁰ флексију, због ремећења односа повређених пршљенова, – а </a:t>
            </a:r>
          </a:p>
          <a:p>
            <a:pPr>
              <a:buFont typeface="Wingdings" pitchFamily="2" charset="2"/>
              <a:buChar char="q"/>
            </a:pPr>
            <a:r>
              <a:rPr lang="ru-RU" sz="2800" b="1" u="sng" dirty="0" smtClean="0"/>
              <a:t> 2. код квадриплегичара</a:t>
            </a:r>
            <a:r>
              <a:rPr lang="ru-RU" dirty="0" smtClean="0"/>
              <a:t>, не прелазимо 90⁰ пасивну покретљивост -  флексије надлакта због повређених вратних пршљенова.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Кинезитерапија – пасивне вежбе 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Пасивне вежбе у акутној и хроничној фази се разликују у томе што се:</a:t>
            </a:r>
          </a:p>
          <a:p>
            <a:r>
              <a:rPr lang="ru-RU" b="1" u="sng" dirty="0" smtClean="0"/>
              <a:t> у акутној фази </a:t>
            </a:r>
            <a:r>
              <a:rPr lang="ru-RU" dirty="0" smtClean="0"/>
              <a:t>врше у постељи, што у многоме ограничава рад физиотерапеута, такође стање пацијента је теже и захтева велики опрез, и искуство при раду. </a:t>
            </a:r>
          </a:p>
          <a:p>
            <a:r>
              <a:rPr lang="ru-RU" b="1" u="sng" dirty="0" smtClean="0"/>
              <a:t>у хроничној фази </a:t>
            </a:r>
            <a:r>
              <a:rPr lang="ru-RU" dirty="0" smtClean="0"/>
              <a:t>пасивни покрети су разноврснији, подразумевају употребу многих помагала и генерално, стање пацијента је много стабилније.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0" y="2971800"/>
            <a:ext cx="762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0" y="4572000"/>
            <a:ext cx="673608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ВЕЖБЕ ДИСАЊА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Нарочито су битне код пацијената са стањем квадриплегије обзиром на денервисану и, у акутној фази, флакцидну дисајну мускулатуру.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Код ових пацијената вршимо обуку искашљавања, како би се олакшала елиминација некад присутног секрета који отежава дисање и може довести до хипостатске пнеумоније, што је једна од компликација акутне фазе ових пацијената.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Тако да су вежбе дисања превентива овог стања.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sr-Cyrl-RS" b="1" dirty="0" smtClean="0"/>
              <a:t>Кинезитерапија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АКТИВНЕ ВЕЖБЕ ЗА ГЕ КОД ПАРАПЛЕГИЧАРА</a:t>
            </a:r>
          </a:p>
          <a:p>
            <a:r>
              <a:rPr lang="ru-RU" dirty="0" smtClean="0"/>
              <a:t>Изводе се у дозвољеним амплитудама, прво као активне, у акутној, а затим као активне са додатним оптерећењем,у субакутној и хроничној фази. </a:t>
            </a:r>
          </a:p>
          <a:p>
            <a:r>
              <a:rPr lang="ru-RU" dirty="0" smtClean="0"/>
              <a:t>Врше се у постељи, као допуна третману пасивне кинезитерапије доњих екстремитета.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sr-Cyrl-RS" b="1" dirty="0" smtClean="0"/>
              <a:t>Кинезитрапија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u="sng" dirty="0" smtClean="0"/>
              <a:t>СУБАКУТНА ФАЗА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r>
              <a:rPr lang="ru-RU" dirty="0" smtClean="0"/>
              <a:t>Подразумева </a:t>
            </a:r>
            <a:r>
              <a:rPr lang="ru-RU" dirty="0" smtClean="0"/>
              <a:t>ортопедску организацију повреде, али се обавезно апликују </a:t>
            </a:r>
          </a:p>
          <a:p>
            <a:pPr>
              <a:buFont typeface="Wingdings" pitchFamily="2" charset="2"/>
              <a:buChar char="q"/>
            </a:pPr>
            <a:r>
              <a:rPr lang="ru-RU" b="1" u="sng" dirty="0" smtClean="0"/>
              <a:t> 1. мидер код параплегичара и </a:t>
            </a:r>
          </a:p>
          <a:p>
            <a:pPr>
              <a:buFont typeface="Wingdings" pitchFamily="2" charset="2"/>
              <a:buChar char="q"/>
            </a:pPr>
            <a:r>
              <a:rPr lang="ru-RU" b="1" u="sng" dirty="0" smtClean="0"/>
              <a:t> 2. Шанцова крагна код квадриплегичара</a:t>
            </a:r>
            <a:r>
              <a:rPr lang="ru-RU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Кинезитерапија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58200" cy="4693920"/>
          </a:xfrm>
        </p:spPr>
        <p:txBody>
          <a:bodyPr>
            <a:normAutofit/>
          </a:bodyPr>
          <a:lstStyle/>
          <a:p>
            <a:r>
              <a:rPr lang="ru-RU" dirty="0" smtClean="0"/>
              <a:t>Започиње се општом припремом пацијента, вежбама, затим се бандажирају плегични делови тела, затим се полако подиже узглавље пацијента, док су ноге још увек на кревету када достигне 80⁰ подигнутог узглавља и издржи у овом положају 30 мин. </a:t>
            </a:r>
          </a:p>
          <a:p>
            <a:r>
              <a:rPr lang="ru-RU" dirty="0" smtClean="0"/>
              <a:t>Започиње се са увежбавањем седења са ногама преко ивице кревета. 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Кинезитерапија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Повећање издржљивости у седећем положају на 30 минута ствара услове за обуку пацијента трансферима из болесничког кревета у колица која су за њега адекватна. 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Кинезитеапија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534400" cy="4922520"/>
          </a:xfrm>
        </p:spPr>
        <p:txBody>
          <a:bodyPr>
            <a:normAutofit/>
          </a:bodyPr>
          <a:lstStyle/>
          <a:p>
            <a:r>
              <a:rPr lang="ru-RU" dirty="0" smtClean="0"/>
              <a:t>Следи обука коришћења инвалидских колица која су различита за параплегичаре и квадриплегичаре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Кинезитерапија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Уласком пацијента у кинезитерапијску салу и његовим првим трансфером на терапеутски сто или струњачу за вежбе, почиње:</a:t>
            </a:r>
          </a:p>
          <a:p>
            <a:endParaRPr lang="ru-RU" dirty="0" smtClean="0"/>
          </a:p>
          <a:p>
            <a:r>
              <a:rPr lang="ru-RU" sz="3300" b="1" u="sng" dirty="0" smtClean="0"/>
              <a:t>ХРОНИЧНА ФАЗА</a:t>
            </a:r>
          </a:p>
          <a:p>
            <a:endParaRPr lang="ru-RU" dirty="0" smtClean="0"/>
          </a:p>
          <a:p>
            <a:r>
              <a:rPr lang="ru-RU" dirty="0" smtClean="0"/>
              <a:t> Која траје до неке врсте излечења или доживотно, обзиром да се ради најчешће о трајним иреверзибилним оштећењима кичмене мождине.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Појам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ПАРАПЛЕГИЈА</a:t>
            </a:r>
            <a:r>
              <a:rPr lang="ru-RU" dirty="0" smtClean="0"/>
              <a:t> означава стање одузетости два симетрична екстремитета (оба доња или оба горња), мада се у новије време,сматра више појмом који означава стање одузетости доњих екстремитета, за који се још користи назив: ПАРАПЛЕГИЈА ИНФЕРИОР.</a:t>
            </a:r>
          </a:p>
          <a:p>
            <a:endParaRPr lang="ru-RU" dirty="0" smtClean="0"/>
          </a:p>
          <a:p>
            <a:r>
              <a:rPr lang="ru-RU" dirty="0" smtClean="0"/>
              <a:t>Одузетост оба горња екстремитета назива се ПАРАПЛЕГИЈА СУПЕРИОР.</a:t>
            </a:r>
          </a:p>
          <a:p>
            <a:endParaRPr lang="ru-RU" dirty="0" smtClean="0"/>
          </a:p>
          <a:p>
            <a:r>
              <a:rPr lang="ru-RU" dirty="0" smtClean="0"/>
              <a:t>Под појмом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КВАДРИПЛЕГИЈЕ</a:t>
            </a:r>
            <a:r>
              <a:rPr lang="ru-RU" dirty="0" smtClean="0"/>
              <a:t> означава се стање одузетости сва четири екстремитета.</a:t>
            </a:r>
          </a:p>
          <a:p>
            <a:endParaRPr lang="ru-RU" dirty="0" smtClean="0"/>
          </a:p>
          <a:p>
            <a:r>
              <a:rPr lang="ru-RU" dirty="0" smtClean="0"/>
              <a:t>Осим наведених појмова,потребно је знати да се појмови ПАРАПАРЕЗА, КВАДРИПАРЕЗА, користе за означавање делимичне одузетости два односно четири екстемитета.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sr-Cyrl-RS" b="1" dirty="0" smtClean="0"/>
              <a:t>Кинезитерапија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Након трансфера врше се пасивне вежбе свих плегичних делова тела, поштујући принципе извођења, само што су сада амплитуде веће и крећу се до нормалних. Окретање пацијента у пронирани положај захтева дозволу лекара.</a:t>
            </a:r>
          </a:p>
          <a:p>
            <a:endParaRPr lang="ru-RU" dirty="0" smtClean="0"/>
          </a:p>
          <a:p>
            <a:r>
              <a:rPr lang="ru-RU" dirty="0" smtClean="0"/>
              <a:t>Допуна пасивном третману су активне и активне вежбе са отпором код параплегичара за горње екстремитете а активно потпомогнуте за горње партије трупа.</a:t>
            </a:r>
          </a:p>
          <a:p>
            <a:endParaRPr lang="ru-RU" dirty="0" smtClean="0"/>
          </a:p>
          <a:p>
            <a:r>
              <a:rPr lang="ru-RU" dirty="0" smtClean="0"/>
              <a:t>Допуна третману је и вертикализација пацијената на осцилаторном столу која је претеча потпуној вертикализацији која се код параплегичара увек одвија у разбоју а код квадриплегичара у статичком дубку.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dirty="0" smtClean="0"/>
              <a:t>ЗАДАЦИ РАДНЕ ТЕРАПИЈЕ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58200" cy="4922520"/>
          </a:xfrm>
        </p:spPr>
        <p:txBody>
          <a:bodyPr>
            <a:normAutofit/>
          </a:bodyPr>
          <a:lstStyle/>
          <a:p>
            <a:r>
              <a:rPr lang="sr-Cyrl-RS" dirty="0" smtClean="0"/>
              <a:t> Тимски рад са радним терапеутом истог пацијента је пресудан за успех рехабилитације ових пацијената.</a:t>
            </a:r>
          </a:p>
          <a:p>
            <a:r>
              <a:rPr lang="sr-Cyrl-RS" dirty="0" smtClean="0"/>
              <a:t>Након </a:t>
            </a:r>
            <a:r>
              <a:rPr lang="sr-Cyrl-RS" dirty="0" smtClean="0"/>
              <a:t>тога следи обука </a:t>
            </a:r>
            <a:r>
              <a:rPr lang="sr-Cyrl-RS" dirty="0" smtClean="0"/>
              <a:t>АДЖ </a:t>
            </a:r>
            <a:r>
              <a:rPr lang="sr-Cyrl-RS" dirty="0" smtClean="0"/>
              <a:t>на нивоу </a:t>
            </a:r>
            <a:r>
              <a:rPr lang="sr-Cyrl-RS" dirty="0" smtClean="0"/>
              <a:t>постеље.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Типови неурогене дисфункције мокраћне бешике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229600" cy="347472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sr-Cyrl-RS" dirty="0" smtClean="0"/>
              <a:t>Аутономна мокраћна бешика</a:t>
            </a:r>
          </a:p>
          <a:p>
            <a:pPr>
              <a:lnSpc>
                <a:spcPct val="200000"/>
              </a:lnSpc>
            </a:pPr>
            <a:r>
              <a:rPr lang="sr-Cyrl-RS" dirty="0" smtClean="0"/>
              <a:t>Неинхибирана мокраћна бешика</a:t>
            </a:r>
          </a:p>
          <a:p>
            <a:pPr>
              <a:lnSpc>
                <a:spcPct val="200000"/>
              </a:lnSpc>
            </a:pPr>
            <a:r>
              <a:rPr lang="sr-Cyrl-RS" dirty="0" smtClean="0"/>
              <a:t>Спастична мокраћна бешика</a:t>
            </a:r>
          </a:p>
          <a:p>
            <a:pPr>
              <a:lnSpc>
                <a:spcPct val="200000"/>
              </a:lnSpc>
            </a:pPr>
            <a:endParaRPr lang="sr-Cyrl-RS" dirty="0" smtClean="0"/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b="1" dirty="0" smtClean="0"/>
              <a:t>Терапија дисфунције мокраћне бешике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8229600" cy="446532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sr-Cyrl-RS" dirty="0" smtClean="0"/>
              <a:t>Интермитентна катереризација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sr-Cyrl-RS" dirty="0" smtClean="0"/>
              <a:t>ЕС глатке мускулатуре мокраћне бешике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sr-Cyrl-RS" dirty="0" smtClean="0"/>
              <a:t>Кегелове вежбе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sr-Cyrl-RS" dirty="0" smtClean="0"/>
              <a:t>ПНФ техника јачања мишића пода карлице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sr-Cyrl-RS" dirty="0" smtClean="0"/>
              <a:t>Медикаментозна терапија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sr-Cyrl-RS" dirty="0" smtClean="0"/>
              <a:t>Хируршка трапија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4800" b="1" dirty="0" smtClean="0"/>
              <a:t>ФИЗИОТЕРАПЕУТСКА ПРОЦЕНА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82000" cy="43891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800" b="1" dirty="0" smtClean="0"/>
              <a:t>Процена главе и врата</a:t>
            </a:r>
            <a:r>
              <a:rPr lang="ru-RU" sz="2400" dirty="0" smtClean="0"/>
              <a:t>: процењу је покретљивост, снага, запажања терапеута</a:t>
            </a:r>
          </a:p>
          <a:p>
            <a:pPr>
              <a:lnSpc>
                <a:spcPct val="150000"/>
              </a:lnSpc>
              <a:defRPr/>
            </a:pPr>
            <a:r>
              <a:rPr lang="ru-RU" sz="2800" b="1" dirty="0" smtClean="0"/>
              <a:t>Процена ГЕ</a:t>
            </a:r>
            <a:r>
              <a:rPr lang="ru-RU" sz="2400" dirty="0" smtClean="0"/>
              <a:t>: процена снаге мишића ММТ, процена тонуса, мишићне еластичности, дефомација, обима и дужине екстремитета</a:t>
            </a:r>
          </a:p>
          <a:p>
            <a:pPr>
              <a:lnSpc>
                <a:spcPct val="150000"/>
              </a:lnSpc>
              <a:defRPr/>
            </a:pPr>
            <a:r>
              <a:rPr lang="ru-RU" sz="2800" b="1" dirty="0" smtClean="0"/>
              <a:t>Процена трупа</a:t>
            </a:r>
            <a:r>
              <a:rPr lang="ru-RU" sz="2400" dirty="0" smtClean="0"/>
              <a:t>: мишићне снаге, еластичност,тонус, дефомација и постојање дисбаланса</a:t>
            </a:r>
            <a:endParaRPr lang="en-US" sz="2400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4800" b="1" dirty="0" smtClean="0"/>
              <a:t>ФИЗИОТЕРАПЕУТСКА ПРОЦЕНА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 smtClean="0"/>
              <a:t>Процена ДЕ: тонус </a:t>
            </a:r>
            <a:r>
              <a:rPr lang="ru-RU" sz="2400" dirty="0" smtClean="0"/>
              <a:t>(ако је спастична одузетост, процена спастичности), мишићне групе које су захваћене, ако постоји млитава одузетост, ММТ (код делимичне одузетости), еластичност, покретљивост зглобова, дефомитете, обим и дужина екстемитета.</a:t>
            </a:r>
          </a:p>
          <a:p>
            <a:pPr>
              <a:defRPr/>
            </a:pPr>
            <a:r>
              <a:rPr lang="ru-RU" sz="2800" b="1" dirty="0" smtClean="0"/>
              <a:t>Процена виталног капацитета</a:t>
            </a:r>
          </a:p>
          <a:p>
            <a:pPr>
              <a:defRPr/>
            </a:pPr>
            <a:r>
              <a:rPr lang="ru-RU" sz="2800" b="1" dirty="0" smtClean="0"/>
              <a:t>Процена сензибилитета, рефлекса</a:t>
            </a:r>
          </a:p>
          <a:p>
            <a:pPr>
              <a:defRPr/>
            </a:pPr>
            <a:r>
              <a:rPr lang="ru-RU" sz="2800" b="1" dirty="0" smtClean="0"/>
              <a:t>Процена трансфера, баланса</a:t>
            </a:r>
          </a:p>
          <a:p>
            <a:pPr>
              <a:defRPr/>
            </a:pPr>
            <a:r>
              <a:rPr lang="ru-RU" sz="2800" b="1" dirty="0" smtClean="0"/>
              <a:t>Након тога постављање  ктх програма</a:t>
            </a:r>
            <a:endParaRPr lang="en-US" sz="28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Функционални тестови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92252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2800" dirty="0" smtClean="0"/>
              <a:t>У циљу функционалне процене користимо стандардизоване функционалне тестове </a:t>
            </a:r>
            <a:r>
              <a:rPr lang="en-US" sz="2800" dirty="0" smtClean="0"/>
              <a:t>–</a:t>
            </a:r>
            <a:endParaRPr lang="sr-Cyrl-RS" sz="2800" dirty="0" smtClean="0"/>
          </a:p>
          <a:p>
            <a:pPr>
              <a:defRPr/>
            </a:pPr>
            <a:r>
              <a:rPr lang="sr-Cyrl-RS" sz="2800" b="1" dirty="0" smtClean="0"/>
              <a:t>1. </a:t>
            </a:r>
            <a:r>
              <a:rPr lang="en-US" sz="2800" b="1" dirty="0" smtClean="0"/>
              <a:t> FIM (Functional Independence Measure), </a:t>
            </a:r>
            <a:endParaRPr lang="sr-Cyrl-RS" sz="2800" b="1" dirty="0" smtClean="0"/>
          </a:p>
          <a:p>
            <a:pPr>
              <a:defRPr/>
            </a:pPr>
            <a:r>
              <a:rPr lang="sr-Cyrl-RS" sz="2800" b="1" dirty="0" smtClean="0"/>
              <a:t>2. </a:t>
            </a:r>
            <a:r>
              <a:rPr lang="en-US" sz="2800" b="1" dirty="0" smtClean="0"/>
              <a:t>QIF (Quadriplegia Index of Function) </a:t>
            </a:r>
            <a:r>
              <a:rPr lang="sr-Cyrl-RS" sz="2800" b="1" dirty="0" smtClean="0"/>
              <a:t>и</a:t>
            </a:r>
            <a:r>
              <a:rPr lang="en-US" sz="2800" b="1" dirty="0" smtClean="0"/>
              <a:t> </a:t>
            </a:r>
            <a:endParaRPr lang="sr-Cyrl-RS" sz="2800" b="1" dirty="0" smtClean="0"/>
          </a:p>
          <a:p>
            <a:pPr>
              <a:defRPr/>
            </a:pPr>
            <a:r>
              <a:rPr lang="sr-Cyrl-RS" sz="2800" b="1" dirty="0" smtClean="0"/>
              <a:t>3. </a:t>
            </a:r>
            <a:r>
              <a:rPr lang="en-US" sz="2800" b="1" dirty="0" smtClean="0"/>
              <a:t>SCIM (Spinal Cord Independence Measure). </a:t>
            </a:r>
            <a:endParaRPr lang="sr-Cyrl-RS" sz="2800" b="1" dirty="0" smtClean="0"/>
          </a:p>
          <a:p>
            <a:pPr>
              <a:defRPr/>
            </a:pPr>
            <a:r>
              <a:rPr lang="ru-RU" sz="2800" dirty="0" smtClean="0"/>
              <a:t>Спроводе се иницијално тестирање на почетку рехабилитације и периодична контролна тестирања у циљу евалуације промена у функционалном статусу и сходно налазу спроводи се одговарају</a:t>
            </a:r>
            <a:r>
              <a:rPr lang="sr-Cyrl-RS" sz="2800" dirty="0" smtClean="0"/>
              <a:t>ћ</a:t>
            </a:r>
            <a:r>
              <a:rPr lang="ru-RU" sz="2800" dirty="0" smtClean="0"/>
              <a:t>и физикални третман и обука пацијената у смислу едукације активностима из свакодневног живота у циљу постизања максимално могућег степена самосталности.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QIF (Quadriplegia Index of Function)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Тест је строго специфичан. Користи се искључиво за процену функционалних могућности пацијената са квадриплегијом. </a:t>
            </a:r>
          </a:p>
          <a:p>
            <a:pPr>
              <a:defRPr/>
            </a:pPr>
            <a:r>
              <a:rPr lang="ru-RU" dirty="0" smtClean="0"/>
              <a:t>Дизајниран је тако да региструје и мале, али клинички значајне и релевантне промене у функционалним способностима пацијената са тетраплегијом.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QIF (Quadriplegia Index of Function)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Састоји се од 10 сегмената, односно 10 група активности у оквиру активности свакодневног живота. </a:t>
            </a:r>
          </a:p>
          <a:p>
            <a:pPr>
              <a:defRPr/>
            </a:pPr>
            <a:r>
              <a:rPr lang="ru-RU" dirty="0" smtClean="0"/>
              <a:t>Оцењивање се врши оценама од </a:t>
            </a:r>
            <a:r>
              <a:rPr lang="ru-RU" b="1" dirty="0" smtClean="0"/>
              <a:t>0 до 4</a:t>
            </a:r>
            <a:r>
              <a:rPr lang="ru-RU" dirty="0" smtClean="0"/>
              <a:t>. Максимални могући скор износи </a:t>
            </a:r>
            <a:r>
              <a:rPr lang="ru-RU" b="1" dirty="0" smtClean="0"/>
              <a:t>200</a:t>
            </a:r>
            <a:r>
              <a:rPr lang="ru-RU" dirty="0" smtClean="0"/>
              <a:t> поена.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19"/>
          <p:cNvGrpSpPr>
            <a:grpSpLocks/>
          </p:cNvGrpSpPr>
          <p:nvPr/>
        </p:nvGrpSpPr>
        <p:grpSpPr bwMode="auto">
          <a:xfrm>
            <a:off x="1066800" y="990600"/>
            <a:ext cx="6629400" cy="5486400"/>
            <a:chOff x="-3" y="-3"/>
            <a:chExt cx="3102" cy="9606"/>
          </a:xfrm>
        </p:grpSpPr>
        <p:grpSp>
          <p:nvGrpSpPr>
            <p:cNvPr id="3" name="Group 417"/>
            <p:cNvGrpSpPr>
              <a:grpSpLocks/>
            </p:cNvGrpSpPr>
            <p:nvPr/>
          </p:nvGrpSpPr>
          <p:grpSpPr bwMode="auto">
            <a:xfrm>
              <a:off x="0" y="0"/>
              <a:ext cx="3096" cy="9600"/>
              <a:chOff x="0" y="0"/>
              <a:chExt cx="3096" cy="9600"/>
            </a:xfrm>
          </p:grpSpPr>
          <p:grpSp>
            <p:nvGrpSpPr>
              <p:cNvPr id="4" name="Group 130"/>
              <p:cNvGrpSpPr>
                <a:grpSpLocks/>
              </p:cNvGrpSpPr>
              <p:nvPr/>
            </p:nvGrpSpPr>
            <p:grpSpPr bwMode="auto">
              <a:xfrm>
                <a:off x="0" y="0"/>
                <a:ext cx="1617" cy="384"/>
                <a:chOff x="0" y="0"/>
                <a:chExt cx="1617" cy="384"/>
              </a:xfrm>
            </p:grpSpPr>
            <p:sp>
              <p:nvSpPr>
                <p:cNvPr id="37281" name="Rectangle 12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17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5" name="Group 128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617" cy="384"/>
                  <a:chOff x="0" y="0"/>
                  <a:chExt cx="1617" cy="384"/>
                </a:xfrm>
              </p:grpSpPr>
              <p:sp>
                <p:nvSpPr>
                  <p:cNvPr id="37283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0"/>
                    <a:ext cx="1531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 b="1">
                        <a:latin typeface="Vagrounded Light YU" pitchFamily="34" charset="0"/>
                        <a:cs typeface="Times New Roman" pitchFamily="18" charset="0"/>
                      </a:rPr>
                      <a:t>Transfer (16 poena)</a:t>
                    </a:r>
                    <a:endParaRPr lang="en-US" sz="1400">
                      <a:latin typeface="Vagrounded Light YU" pitchFamily="34" charset="0"/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284" name="Rectangle 12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617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" name="Group 134"/>
              <p:cNvGrpSpPr>
                <a:grpSpLocks/>
              </p:cNvGrpSpPr>
              <p:nvPr/>
            </p:nvGrpSpPr>
            <p:grpSpPr bwMode="auto">
              <a:xfrm>
                <a:off x="1617" y="0"/>
                <a:ext cx="370" cy="384"/>
                <a:chOff x="1617" y="0"/>
                <a:chExt cx="370" cy="384"/>
              </a:xfrm>
            </p:grpSpPr>
            <p:sp>
              <p:nvSpPr>
                <p:cNvPr id="37277" name="Rectangle 133"/>
                <p:cNvSpPr>
                  <a:spLocks noChangeArrowheads="1"/>
                </p:cNvSpPr>
                <p:nvPr/>
              </p:nvSpPr>
              <p:spPr bwMode="auto">
                <a:xfrm>
                  <a:off x="1617" y="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7" name="Group 132"/>
                <p:cNvGrpSpPr>
                  <a:grpSpLocks/>
                </p:cNvGrpSpPr>
                <p:nvPr/>
              </p:nvGrpSpPr>
              <p:grpSpPr bwMode="auto">
                <a:xfrm>
                  <a:off x="1617" y="0"/>
                  <a:ext cx="370" cy="384"/>
                  <a:chOff x="1617" y="0"/>
                  <a:chExt cx="370" cy="384"/>
                </a:xfrm>
              </p:grpSpPr>
              <p:sp>
                <p:nvSpPr>
                  <p:cNvPr id="37279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1660" y="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280" name="Rectangle 131"/>
                  <p:cNvSpPr>
                    <a:spLocks noChangeArrowheads="1"/>
                  </p:cNvSpPr>
                  <p:nvPr/>
                </p:nvSpPr>
                <p:spPr bwMode="auto">
                  <a:xfrm>
                    <a:off x="1617" y="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" name="Group 138"/>
              <p:cNvGrpSpPr>
                <a:grpSpLocks/>
              </p:cNvGrpSpPr>
              <p:nvPr/>
            </p:nvGrpSpPr>
            <p:grpSpPr bwMode="auto">
              <a:xfrm>
                <a:off x="1987" y="0"/>
                <a:ext cx="370" cy="384"/>
                <a:chOff x="1987" y="0"/>
                <a:chExt cx="370" cy="384"/>
              </a:xfrm>
            </p:grpSpPr>
            <p:sp>
              <p:nvSpPr>
                <p:cNvPr id="37273" name="Rectangle 137"/>
                <p:cNvSpPr>
                  <a:spLocks noChangeArrowheads="1"/>
                </p:cNvSpPr>
                <p:nvPr/>
              </p:nvSpPr>
              <p:spPr bwMode="auto">
                <a:xfrm>
                  <a:off x="1987" y="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9" name="Group 136"/>
                <p:cNvGrpSpPr>
                  <a:grpSpLocks/>
                </p:cNvGrpSpPr>
                <p:nvPr/>
              </p:nvGrpSpPr>
              <p:grpSpPr bwMode="auto">
                <a:xfrm>
                  <a:off x="1987" y="0"/>
                  <a:ext cx="370" cy="384"/>
                  <a:chOff x="1987" y="0"/>
                  <a:chExt cx="370" cy="384"/>
                </a:xfrm>
              </p:grpSpPr>
              <p:sp>
                <p:nvSpPr>
                  <p:cNvPr id="37275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276" name="Rectangle 135"/>
                  <p:cNvSpPr>
                    <a:spLocks noChangeArrowheads="1"/>
                  </p:cNvSpPr>
                  <p:nvPr/>
                </p:nvSpPr>
                <p:spPr bwMode="auto">
                  <a:xfrm>
                    <a:off x="1987" y="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" name="Group 142"/>
              <p:cNvGrpSpPr>
                <a:grpSpLocks/>
              </p:cNvGrpSpPr>
              <p:nvPr/>
            </p:nvGrpSpPr>
            <p:grpSpPr bwMode="auto">
              <a:xfrm>
                <a:off x="2357" y="0"/>
                <a:ext cx="370" cy="384"/>
                <a:chOff x="2357" y="0"/>
                <a:chExt cx="370" cy="384"/>
              </a:xfrm>
            </p:grpSpPr>
            <p:sp>
              <p:nvSpPr>
                <p:cNvPr id="37269" name="Rectangle 141"/>
                <p:cNvSpPr>
                  <a:spLocks noChangeArrowheads="1"/>
                </p:cNvSpPr>
                <p:nvPr/>
              </p:nvSpPr>
              <p:spPr bwMode="auto">
                <a:xfrm>
                  <a:off x="2357" y="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11" name="Group 140"/>
                <p:cNvGrpSpPr>
                  <a:grpSpLocks/>
                </p:cNvGrpSpPr>
                <p:nvPr/>
              </p:nvGrpSpPr>
              <p:grpSpPr bwMode="auto">
                <a:xfrm>
                  <a:off x="2357" y="0"/>
                  <a:ext cx="370" cy="384"/>
                  <a:chOff x="2357" y="0"/>
                  <a:chExt cx="370" cy="384"/>
                </a:xfrm>
              </p:grpSpPr>
              <p:sp>
                <p:nvSpPr>
                  <p:cNvPr id="37271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272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2357" y="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" name="Group 146"/>
              <p:cNvGrpSpPr>
                <a:grpSpLocks/>
              </p:cNvGrpSpPr>
              <p:nvPr/>
            </p:nvGrpSpPr>
            <p:grpSpPr bwMode="auto">
              <a:xfrm>
                <a:off x="2727" y="0"/>
                <a:ext cx="369" cy="384"/>
                <a:chOff x="2727" y="0"/>
                <a:chExt cx="369" cy="384"/>
              </a:xfrm>
            </p:grpSpPr>
            <p:sp>
              <p:nvSpPr>
                <p:cNvPr id="37265" name="Rectangle 145"/>
                <p:cNvSpPr>
                  <a:spLocks noChangeArrowheads="1"/>
                </p:cNvSpPr>
                <p:nvPr/>
              </p:nvSpPr>
              <p:spPr bwMode="auto">
                <a:xfrm>
                  <a:off x="2727" y="0"/>
                  <a:ext cx="369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13" name="Group 144"/>
                <p:cNvGrpSpPr>
                  <a:grpSpLocks/>
                </p:cNvGrpSpPr>
                <p:nvPr/>
              </p:nvGrpSpPr>
              <p:grpSpPr bwMode="auto">
                <a:xfrm>
                  <a:off x="2727" y="0"/>
                  <a:ext cx="369" cy="384"/>
                  <a:chOff x="2727" y="0"/>
                  <a:chExt cx="369" cy="384"/>
                </a:xfrm>
              </p:grpSpPr>
              <p:sp>
                <p:nvSpPr>
                  <p:cNvPr id="37267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770" y="0"/>
                    <a:ext cx="283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268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0"/>
                    <a:ext cx="369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4" name="Group 148"/>
              <p:cNvGrpSpPr>
                <a:grpSpLocks/>
              </p:cNvGrpSpPr>
              <p:nvPr/>
            </p:nvGrpSpPr>
            <p:grpSpPr bwMode="auto">
              <a:xfrm>
                <a:off x="0" y="384"/>
                <a:ext cx="1617" cy="384"/>
                <a:chOff x="0" y="384"/>
                <a:chExt cx="1617" cy="384"/>
              </a:xfrm>
            </p:grpSpPr>
            <p:sp>
              <p:nvSpPr>
                <p:cNvPr id="37263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38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krevet-kolica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64" name="Rectangle 147"/>
                <p:cNvSpPr>
                  <a:spLocks noChangeArrowheads="1"/>
                </p:cNvSpPr>
                <p:nvPr/>
              </p:nvSpPr>
              <p:spPr bwMode="auto">
                <a:xfrm>
                  <a:off x="0" y="38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50"/>
              <p:cNvGrpSpPr>
                <a:grpSpLocks/>
              </p:cNvGrpSpPr>
              <p:nvPr/>
            </p:nvGrpSpPr>
            <p:grpSpPr bwMode="auto">
              <a:xfrm>
                <a:off x="1617" y="384"/>
                <a:ext cx="370" cy="384"/>
                <a:chOff x="1617" y="384"/>
                <a:chExt cx="370" cy="384"/>
              </a:xfrm>
            </p:grpSpPr>
            <p:sp>
              <p:nvSpPr>
                <p:cNvPr id="37261" name="Rectangle 8"/>
                <p:cNvSpPr>
                  <a:spLocks noChangeArrowheads="1"/>
                </p:cNvSpPr>
                <p:nvPr/>
              </p:nvSpPr>
              <p:spPr bwMode="auto">
                <a:xfrm>
                  <a:off x="1660" y="3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62" name="Rectangle 149"/>
                <p:cNvSpPr>
                  <a:spLocks noChangeArrowheads="1"/>
                </p:cNvSpPr>
                <p:nvPr/>
              </p:nvSpPr>
              <p:spPr bwMode="auto">
                <a:xfrm>
                  <a:off x="1617" y="3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52"/>
              <p:cNvGrpSpPr>
                <a:grpSpLocks/>
              </p:cNvGrpSpPr>
              <p:nvPr/>
            </p:nvGrpSpPr>
            <p:grpSpPr bwMode="auto">
              <a:xfrm>
                <a:off x="1987" y="384"/>
                <a:ext cx="370" cy="384"/>
                <a:chOff x="1987" y="384"/>
                <a:chExt cx="370" cy="384"/>
              </a:xfrm>
            </p:grpSpPr>
            <p:sp>
              <p:nvSpPr>
                <p:cNvPr id="37259" name="Rectangle 9"/>
                <p:cNvSpPr>
                  <a:spLocks noChangeArrowheads="1"/>
                </p:cNvSpPr>
                <p:nvPr/>
              </p:nvSpPr>
              <p:spPr bwMode="auto">
                <a:xfrm>
                  <a:off x="2030" y="3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60" name="Rectangle 151"/>
                <p:cNvSpPr>
                  <a:spLocks noChangeArrowheads="1"/>
                </p:cNvSpPr>
                <p:nvPr/>
              </p:nvSpPr>
              <p:spPr bwMode="auto">
                <a:xfrm>
                  <a:off x="1987" y="3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154"/>
              <p:cNvGrpSpPr>
                <a:grpSpLocks/>
              </p:cNvGrpSpPr>
              <p:nvPr/>
            </p:nvGrpSpPr>
            <p:grpSpPr bwMode="auto">
              <a:xfrm>
                <a:off x="2357" y="384"/>
                <a:ext cx="370" cy="384"/>
                <a:chOff x="2357" y="384"/>
                <a:chExt cx="370" cy="384"/>
              </a:xfrm>
            </p:grpSpPr>
            <p:sp>
              <p:nvSpPr>
                <p:cNvPr id="37257" name="Rectangle 10"/>
                <p:cNvSpPr>
                  <a:spLocks noChangeArrowheads="1"/>
                </p:cNvSpPr>
                <p:nvPr/>
              </p:nvSpPr>
              <p:spPr bwMode="auto">
                <a:xfrm>
                  <a:off x="2400" y="3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58" name="Rectangle 153"/>
                <p:cNvSpPr>
                  <a:spLocks noChangeArrowheads="1"/>
                </p:cNvSpPr>
                <p:nvPr/>
              </p:nvSpPr>
              <p:spPr bwMode="auto">
                <a:xfrm>
                  <a:off x="2357" y="3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56"/>
              <p:cNvGrpSpPr>
                <a:grpSpLocks/>
              </p:cNvGrpSpPr>
              <p:nvPr/>
            </p:nvGrpSpPr>
            <p:grpSpPr bwMode="auto">
              <a:xfrm>
                <a:off x="2727" y="384"/>
                <a:ext cx="369" cy="384"/>
                <a:chOff x="2727" y="384"/>
                <a:chExt cx="369" cy="384"/>
              </a:xfrm>
            </p:grpSpPr>
            <p:sp>
              <p:nvSpPr>
                <p:cNvPr id="37255" name="Rectangle 11"/>
                <p:cNvSpPr>
                  <a:spLocks noChangeArrowheads="1"/>
                </p:cNvSpPr>
                <p:nvPr/>
              </p:nvSpPr>
              <p:spPr bwMode="auto">
                <a:xfrm>
                  <a:off x="2770" y="38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56" name="Rectangle 155"/>
                <p:cNvSpPr>
                  <a:spLocks noChangeArrowheads="1"/>
                </p:cNvSpPr>
                <p:nvPr/>
              </p:nvSpPr>
              <p:spPr bwMode="auto">
                <a:xfrm>
                  <a:off x="2727" y="38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158"/>
              <p:cNvGrpSpPr>
                <a:grpSpLocks/>
              </p:cNvGrpSpPr>
              <p:nvPr/>
            </p:nvGrpSpPr>
            <p:grpSpPr bwMode="auto">
              <a:xfrm>
                <a:off x="0" y="768"/>
                <a:ext cx="1617" cy="384"/>
                <a:chOff x="0" y="768"/>
                <a:chExt cx="1617" cy="384"/>
              </a:xfrm>
            </p:grpSpPr>
            <p:sp>
              <p:nvSpPr>
                <p:cNvPr id="37253" name="Rectangle 12"/>
                <p:cNvSpPr>
                  <a:spLocks noChangeArrowheads="1"/>
                </p:cNvSpPr>
                <p:nvPr/>
              </p:nvSpPr>
              <p:spPr bwMode="auto">
                <a:xfrm>
                  <a:off x="43" y="76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kolica-krevet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54" name="Rectangle 157"/>
                <p:cNvSpPr>
                  <a:spLocks noChangeArrowheads="1"/>
                </p:cNvSpPr>
                <p:nvPr/>
              </p:nvSpPr>
              <p:spPr bwMode="auto">
                <a:xfrm>
                  <a:off x="0" y="76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160"/>
              <p:cNvGrpSpPr>
                <a:grpSpLocks/>
              </p:cNvGrpSpPr>
              <p:nvPr/>
            </p:nvGrpSpPr>
            <p:grpSpPr bwMode="auto">
              <a:xfrm>
                <a:off x="1617" y="768"/>
                <a:ext cx="370" cy="384"/>
                <a:chOff x="1617" y="768"/>
                <a:chExt cx="370" cy="384"/>
              </a:xfrm>
            </p:grpSpPr>
            <p:sp>
              <p:nvSpPr>
                <p:cNvPr id="37251" name="Rectangle 13"/>
                <p:cNvSpPr>
                  <a:spLocks noChangeArrowheads="1"/>
                </p:cNvSpPr>
                <p:nvPr/>
              </p:nvSpPr>
              <p:spPr bwMode="auto">
                <a:xfrm>
                  <a:off x="1660" y="7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52" name="Rectangle 159"/>
                <p:cNvSpPr>
                  <a:spLocks noChangeArrowheads="1"/>
                </p:cNvSpPr>
                <p:nvPr/>
              </p:nvSpPr>
              <p:spPr bwMode="auto">
                <a:xfrm>
                  <a:off x="1617" y="7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162"/>
              <p:cNvGrpSpPr>
                <a:grpSpLocks/>
              </p:cNvGrpSpPr>
              <p:nvPr/>
            </p:nvGrpSpPr>
            <p:grpSpPr bwMode="auto">
              <a:xfrm>
                <a:off x="1987" y="768"/>
                <a:ext cx="370" cy="384"/>
                <a:chOff x="1987" y="768"/>
                <a:chExt cx="370" cy="384"/>
              </a:xfrm>
            </p:grpSpPr>
            <p:sp>
              <p:nvSpPr>
                <p:cNvPr id="37249" name="Rectangle 14"/>
                <p:cNvSpPr>
                  <a:spLocks noChangeArrowheads="1"/>
                </p:cNvSpPr>
                <p:nvPr/>
              </p:nvSpPr>
              <p:spPr bwMode="auto">
                <a:xfrm>
                  <a:off x="2030" y="7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50" name="Rectangle 161"/>
                <p:cNvSpPr>
                  <a:spLocks noChangeArrowheads="1"/>
                </p:cNvSpPr>
                <p:nvPr/>
              </p:nvSpPr>
              <p:spPr bwMode="auto">
                <a:xfrm>
                  <a:off x="1987" y="7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164"/>
              <p:cNvGrpSpPr>
                <a:grpSpLocks/>
              </p:cNvGrpSpPr>
              <p:nvPr/>
            </p:nvGrpSpPr>
            <p:grpSpPr bwMode="auto">
              <a:xfrm>
                <a:off x="2357" y="768"/>
                <a:ext cx="370" cy="384"/>
                <a:chOff x="2357" y="768"/>
                <a:chExt cx="370" cy="384"/>
              </a:xfrm>
            </p:grpSpPr>
            <p:sp>
              <p:nvSpPr>
                <p:cNvPr id="37247" name="Rectangle 15"/>
                <p:cNvSpPr>
                  <a:spLocks noChangeArrowheads="1"/>
                </p:cNvSpPr>
                <p:nvPr/>
              </p:nvSpPr>
              <p:spPr bwMode="auto">
                <a:xfrm>
                  <a:off x="2400" y="7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48" name="Rectangle 163"/>
                <p:cNvSpPr>
                  <a:spLocks noChangeArrowheads="1"/>
                </p:cNvSpPr>
                <p:nvPr/>
              </p:nvSpPr>
              <p:spPr bwMode="auto">
                <a:xfrm>
                  <a:off x="2357" y="7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166"/>
              <p:cNvGrpSpPr>
                <a:grpSpLocks/>
              </p:cNvGrpSpPr>
              <p:nvPr/>
            </p:nvGrpSpPr>
            <p:grpSpPr bwMode="auto">
              <a:xfrm>
                <a:off x="2727" y="768"/>
                <a:ext cx="369" cy="384"/>
                <a:chOff x="2727" y="768"/>
                <a:chExt cx="369" cy="384"/>
              </a:xfrm>
            </p:grpSpPr>
            <p:sp>
              <p:nvSpPr>
                <p:cNvPr id="37245" name="Rectangle 16"/>
                <p:cNvSpPr>
                  <a:spLocks noChangeArrowheads="1"/>
                </p:cNvSpPr>
                <p:nvPr/>
              </p:nvSpPr>
              <p:spPr bwMode="auto">
                <a:xfrm>
                  <a:off x="2770" y="76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46" name="Rectangle 165"/>
                <p:cNvSpPr>
                  <a:spLocks noChangeArrowheads="1"/>
                </p:cNvSpPr>
                <p:nvPr/>
              </p:nvSpPr>
              <p:spPr bwMode="auto">
                <a:xfrm>
                  <a:off x="2727" y="76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168"/>
              <p:cNvGrpSpPr>
                <a:grpSpLocks/>
              </p:cNvGrpSpPr>
              <p:nvPr/>
            </p:nvGrpSpPr>
            <p:grpSpPr bwMode="auto">
              <a:xfrm>
                <a:off x="0" y="1152"/>
                <a:ext cx="1617" cy="384"/>
                <a:chOff x="0" y="1152"/>
                <a:chExt cx="1617" cy="384"/>
              </a:xfrm>
            </p:grpSpPr>
            <p:sp>
              <p:nvSpPr>
                <p:cNvPr id="37243" name="Rectangle 17"/>
                <p:cNvSpPr>
                  <a:spLocks noChangeArrowheads="1"/>
                </p:cNvSpPr>
                <p:nvPr/>
              </p:nvSpPr>
              <p:spPr bwMode="auto">
                <a:xfrm>
                  <a:off x="43" y="115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kolica-toalet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44" name="Rectangle 167"/>
                <p:cNvSpPr>
                  <a:spLocks noChangeArrowheads="1"/>
                </p:cNvSpPr>
                <p:nvPr/>
              </p:nvSpPr>
              <p:spPr bwMode="auto">
                <a:xfrm>
                  <a:off x="0" y="115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170"/>
              <p:cNvGrpSpPr>
                <a:grpSpLocks/>
              </p:cNvGrpSpPr>
              <p:nvPr/>
            </p:nvGrpSpPr>
            <p:grpSpPr bwMode="auto">
              <a:xfrm>
                <a:off x="1617" y="1152"/>
                <a:ext cx="370" cy="384"/>
                <a:chOff x="1617" y="1152"/>
                <a:chExt cx="370" cy="384"/>
              </a:xfrm>
            </p:grpSpPr>
            <p:sp>
              <p:nvSpPr>
                <p:cNvPr id="37241" name="Rectangle 18"/>
                <p:cNvSpPr>
                  <a:spLocks noChangeArrowheads="1"/>
                </p:cNvSpPr>
                <p:nvPr/>
              </p:nvSpPr>
              <p:spPr bwMode="auto">
                <a:xfrm>
                  <a:off x="1660" y="115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42" name="Rectangle 169"/>
                <p:cNvSpPr>
                  <a:spLocks noChangeArrowheads="1"/>
                </p:cNvSpPr>
                <p:nvPr/>
              </p:nvSpPr>
              <p:spPr bwMode="auto">
                <a:xfrm>
                  <a:off x="1617" y="115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172"/>
              <p:cNvGrpSpPr>
                <a:grpSpLocks/>
              </p:cNvGrpSpPr>
              <p:nvPr/>
            </p:nvGrpSpPr>
            <p:grpSpPr bwMode="auto">
              <a:xfrm>
                <a:off x="1987" y="1152"/>
                <a:ext cx="370" cy="384"/>
                <a:chOff x="1987" y="1152"/>
                <a:chExt cx="370" cy="384"/>
              </a:xfrm>
            </p:grpSpPr>
            <p:sp>
              <p:nvSpPr>
                <p:cNvPr id="37239" name="Rectangle 19"/>
                <p:cNvSpPr>
                  <a:spLocks noChangeArrowheads="1"/>
                </p:cNvSpPr>
                <p:nvPr/>
              </p:nvSpPr>
              <p:spPr bwMode="auto">
                <a:xfrm>
                  <a:off x="2030" y="115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40" name="Rectangle 171"/>
                <p:cNvSpPr>
                  <a:spLocks noChangeArrowheads="1"/>
                </p:cNvSpPr>
                <p:nvPr/>
              </p:nvSpPr>
              <p:spPr bwMode="auto">
                <a:xfrm>
                  <a:off x="1987" y="115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174"/>
              <p:cNvGrpSpPr>
                <a:grpSpLocks/>
              </p:cNvGrpSpPr>
              <p:nvPr/>
            </p:nvGrpSpPr>
            <p:grpSpPr bwMode="auto">
              <a:xfrm>
                <a:off x="2357" y="1152"/>
                <a:ext cx="370" cy="384"/>
                <a:chOff x="2357" y="1152"/>
                <a:chExt cx="370" cy="384"/>
              </a:xfrm>
            </p:grpSpPr>
            <p:sp>
              <p:nvSpPr>
                <p:cNvPr id="37237" name="Rectangle 20"/>
                <p:cNvSpPr>
                  <a:spLocks noChangeArrowheads="1"/>
                </p:cNvSpPr>
                <p:nvPr/>
              </p:nvSpPr>
              <p:spPr bwMode="auto">
                <a:xfrm>
                  <a:off x="2400" y="115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38" name="Rectangle 173"/>
                <p:cNvSpPr>
                  <a:spLocks noChangeArrowheads="1"/>
                </p:cNvSpPr>
                <p:nvPr/>
              </p:nvSpPr>
              <p:spPr bwMode="auto">
                <a:xfrm>
                  <a:off x="2357" y="115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176"/>
              <p:cNvGrpSpPr>
                <a:grpSpLocks/>
              </p:cNvGrpSpPr>
              <p:nvPr/>
            </p:nvGrpSpPr>
            <p:grpSpPr bwMode="auto">
              <a:xfrm>
                <a:off x="2727" y="1152"/>
                <a:ext cx="369" cy="384"/>
                <a:chOff x="2727" y="1152"/>
                <a:chExt cx="369" cy="384"/>
              </a:xfrm>
            </p:grpSpPr>
            <p:sp>
              <p:nvSpPr>
                <p:cNvPr id="37235" name="Rectangle 21"/>
                <p:cNvSpPr>
                  <a:spLocks noChangeArrowheads="1"/>
                </p:cNvSpPr>
                <p:nvPr/>
              </p:nvSpPr>
              <p:spPr bwMode="auto">
                <a:xfrm>
                  <a:off x="2770" y="115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36" name="Rectangle 175"/>
                <p:cNvSpPr>
                  <a:spLocks noChangeArrowheads="1"/>
                </p:cNvSpPr>
                <p:nvPr/>
              </p:nvSpPr>
              <p:spPr bwMode="auto">
                <a:xfrm>
                  <a:off x="2727" y="115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178"/>
              <p:cNvGrpSpPr>
                <a:grpSpLocks/>
              </p:cNvGrpSpPr>
              <p:nvPr/>
            </p:nvGrpSpPr>
            <p:grpSpPr bwMode="auto">
              <a:xfrm>
                <a:off x="0" y="1536"/>
                <a:ext cx="1617" cy="384"/>
                <a:chOff x="0" y="1536"/>
                <a:chExt cx="1617" cy="384"/>
              </a:xfrm>
            </p:grpSpPr>
            <p:sp>
              <p:nvSpPr>
                <p:cNvPr id="37233" name="Rectangle 22"/>
                <p:cNvSpPr>
                  <a:spLocks noChangeArrowheads="1"/>
                </p:cNvSpPr>
                <p:nvPr/>
              </p:nvSpPr>
              <p:spPr bwMode="auto">
                <a:xfrm>
                  <a:off x="43" y="153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toalet-kolica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34" name="Rectangle 177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180"/>
              <p:cNvGrpSpPr>
                <a:grpSpLocks/>
              </p:cNvGrpSpPr>
              <p:nvPr/>
            </p:nvGrpSpPr>
            <p:grpSpPr bwMode="auto">
              <a:xfrm>
                <a:off x="1617" y="1536"/>
                <a:ext cx="370" cy="384"/>
                <a:chOff x="1617" y="1536"/>
                <a:chExt cx="370" cy="384"/>
              </a:xfrm>
            </p:grpSpPr>
            <p:sp>
              <p:nvSpPr>
                <p:cNvPr id="37231" name="Rectangle 23"/>
                <p:cNvSpPr>
                  <a:spLocks noChangeArrowheads="1"/>
                </p:cNvSpPr>
                <p:nvPr/>
              </p:nvSpPr>
              <p:spPr bwMode="auto">
                <a:xfrm>
                  <a:off x="1660" y="153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32" name="Rectangle 179"/>
                <p:cNvSpPr>
                  <a:spLocks noChangeArrowheads="1"/>
                </p:cNvSpPr>
                <p:nvPr/>
              </p:nvSpPr>
              <p:spPr bwMode="auto">
                <a:xfrm>
                  <a:off x="1617" y="153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182"/>
              <p:cNvGrpSpPr>
                <a:grpSpLocks/>
              </p:cNvGrpSpPr>
              <p:nvPr/>
            </p:nvGrpSpPr>
            <p:grpSpPr bwMode="auto">
              <a:xfrm>
                <a:off x="1987" y="1536"/>
                <a:ext cx="370" cy="384"/>
                <a:chOff x="1987" y="1536"/>
                <a:chExt cx="370" cy="384"/>
              </a:xfrm>
            </p:grpSpPr>
            <p:sp>
              <p:nvSpPr>
                <p:cNvPr id="37229" name="Rectangle 24"/>
                <p:cNvSpPr>
                  <a:spLocks noChangeArrowheads="1"/>
                </p:cNvSpPr>
                <p:nvPr/>
              </p:nvSpPr>
              <p:spPr bwMode="auto">
                <a:xfrm>
                  <a:off x="2030" y="153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30" name="Rectangle 181"/>
                <p:cNvSpPr>
                  <a:spLocks noChangeArrowheads="1"/>
                </p:cNvSpPr>
                <p:nvPr/>
              </p:nvSpPr>
              <p:spPr bwMode="auto">
                <a:xfrm>
                  <a:off x="1987" y="153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64" name="Group 184"/>
              <p:cNvGrpSpPr>
                <a:grpSpLocks/>
              </p:cNvGrpSpPr>
              <p:nvPr/>
            </p:nvGrpSpPr>
            <p:grpSpPr bwMode="auto">
              <a:xfrm>
                <a:off x="2357" y="1536"/>
                <a:ext cx="370" cy="384"/>
                <a:chOff x="2357" y="1536"/>
                <a:chExt cx="370" cy="384"/>
              </a:xfrm>
            </p:grpSpPr>
            <p:sp>
              <p:nvSpPr>
                <p:cNvPr id="37227" name="Rectangle 25"/>
                <p:cNvSpPr>
                  <a:spLocks noChangeArrowheads="1"/>
                </p:cNvSpPr>
                <p:nvPr/>
              </p:nvSpPr>
              <p:spPr bwMode="auto">
                <a:xfrm>
                  <a:off x="2400" y="153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28" name="Rectangle 183"/>
                <p:cNvSpPr>
                  <a:spLocks noChangeArrowheads="1"/>
                </p:cNvSpPr>
                <p:nvPr/>
              </p:nvSpPr>
              <p:spPr bwMode="auto">
                <a:xfrm>
                  <a:off x="2357" y="153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65" name="Group 186"/>
              <p:cNvGrpSpPr>
                <a:grpSpLocks/>
              </p:cNvGrpSpPr>
              <p:nvPr/>
            </p:nvGrpSpPr>
            <p:grpSpPr bwMode="auto">
              <a:xfrm>
                <a:off x="2727" y="1536"/>
                <a:ext cx="369" cy="384"/>
                <a:chOff x="2727" y="1536"/>
                <a:chExt cx="369" cy="384"/>
              </a:xfrm>
            </p:grpSpPr>
            <p:sp>
              <p:nvSpPr>
                <p:cNvPr id="37225" name="Rectangle 26"/>
                <p:cNvSpPr>
                  <a:spLocks noChangeArrowheads="1"/>
                </p:cNvSpPr>
                <p:nvPr/>
              </p:nvSpPr>
              <p:spPr bwMode="auto">
                <a:xfrm>
                  <a:off x="2770" y="153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26" name="Rectangle 185"/>
                <p:cNvSpPr>
                  <a:spLocks noChangeArrowheads="1"/>
                </p:cNvSpPr>
                <p:nvPr/>
              </p:nvSpPr>
              <p:spPr bwMode="auto">
                <a:xfrm>
                  <a:off x="2727" y="153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66" name="Group 188"/>
              <p:cNvGrpSpPr>
                <a:grpSpLocks/>
              </p:cNvGrpSpPr>
              <p:nvPr/>
            </p:nvGrpSpPr>
            <p:grpSpPr bwMode="auto">
              <a:xfrm>
                <a:off x="0" y="1920"/>
                <a:ext cx="1617" cy="384"/>
                <a:chOff x="0" y="1920"/>
                <a:chExt cx="1617" cy="384"/>
              </a:xfrm>
            </p:grpSpPr>
            <p:sp>
              <p:nvSpPr>
                <p:cNvPr id="37223" name="Rectangle 27"/>
                <p:cNvSpPr>
                  <a:spLocks noChangeArrowheads="1"/>
                </p:cNvSpPr>
                <p:nvPr/>
              </p:nvSpPr>
              <p:spPr bwMode="auto">
                <a:xfrm>
                  <a:off x="43" y="192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kolica-auto 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24" name="Rectangle 187"/>
                <p:cNvSpPr>
                  <a:spLocks noChangeArrowheads="1"/>
                </p:cNvSpPr>
                <p:nvPr/>
              </p:nvSpPr>
              <p:spPr bwMode="auto">
                <a:xfrm>
                  <a:off x="0" y="192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68" name="Group 190"/>
              <p:cNvGrpSpPr>
                <a:grpSpLocks/>
              </p:cNvGrpSpPr>
              <p:nvPr/>
            </p:nvGrpSpPr>
            <p:grpSpPr bwMode="auto">
              <a:xfrm>
                <a:off x="1617" y="1920"/>
                <a:ext cx="370" cy="384"/>
                <a:chOff x="1617" y="1920"/>
                <a:chExt cx="370" cy="384"/>
              </a:xfrm>
            </p:grpSpPr>
            <p:sp>
              <p:nvSpPr>
                <p:cNvPr id="37221" name="Rectangle 28"/>
                <p:cNvSpPr>
                  <a:spLocks noChangeArrowheads="1"/>
                </p:cNvSpPr>
                <p:nvPr/>
              </p:nvSpPr>
              <p:spPr bwMode="auto">
                <a:xfrm>
                  <a:off x="1660" y="192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22" name="Rectangle 189"/>
                <p:cNvSpPr>
                  <a:spLocks noChangeArrowheads="1"/>
                </p:cNvSpPr>
                <p:nvPr/>
              </p:nvSpPr>
              <p:spPr bwMode="auto">
                <a:xfrm>
                  <a:off x="1617" y="192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70" name="Group 192"/>
              <p:cNvGrpSpPr>
                <a:grpSpLocks/>
              </p:cNvGrpSpPr>
              <p:nvPr/>
            </p:nvGrpSpPr>
            <p:grpSpPr bwMode="auto">
              <a:xfrm>
                <a:off x="1987" y="1920"/>
                <a:ext cx="370" cy="384"/>
                <a:chOff x="1987" y="1920"/>
                <a:chExt cx="370" cy="384"/>
              </a:xfrm>
            </p:grpSpPr>
            <p:sp>
              <p:nvSpPr>
                <p:cNvPr id="37219" name="Rectangle 29"/>
                <p:cNvSpPr>
                  <a:spLocks noChangeArrowheads="1"/>
                </p:cNvSpPr>
                <p:nvPr/>
              </p:nvSpPr>
              <p:spPr bwMode="auto">
                <a:xfrm>
                  <a:off x="2030" y="192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20" name="Rectangle 191"/>
                <p:cNvSpPr>
                  <a:spLocks noChangeArrowheads="1"/>
                </p:cNvSpPr>
                <p:nvPr/>
              </p:nvSpPr>
              <p:spPr bwMode="auto">
                <a:xfrm>
                  <a:off x="1987" y="192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71" name="Group 194"/>
              <p:cNvGrpSpPr>
                <a:grpSpLocks/>
              </p:cNvGrpSpPr>
              <p:nvPr/>
            </p:nvGrpSpPr>
            <p:grpSpPr bwMode="auto">
              <a:xfrm>
                <a:off x="2357" y="1920"/>
                <a:ext cx="370" cy="384"/>
                <a:chOff x="2357" y="1920"/>
                <a:chExt cx="370" cy="384"/>
              </a:xfrm>
            </p:grpSpPr>
            <p:sp>
              <p:nvSpPr>
                <p:cNvPr id="37217" name="Rectangle 30"/>
                <p:cNvSpPr>
                  <a:spLocks noChangeArrowheads="1"/>
                </p:cNvSpPr>
                <p:nvPr/>
              </p:nvSpPr>
              <p:spPr bwMode="auto">
                <a:xfrm>
                  <a:off x="2400" y="192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18" name="Rectangle 193"/>
                <p:cNvSpPr>
                  <a:spLocks noChangeArrowheads="1"/>
                </p:cNvSpPr>
                <p:nvPr/>
              </p:nvSpPr>
              <p:spPr bwMode="auto">
                <a:xfrm>
                  <a:off x="2357" y="192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72" name="Group 196"/>
              <p:cNvGrpSpPr>
                <a:grpSpLocks/>
              </p:cNvGrpSpPr>
              <p:nvPr/>
            </p:nvGrpSpPr>
            <p:grpSpPr bwMode="auto">
              <a:xfrm>
                <a:off x="2727" y="1920"/>
                <a:ext cx="369" cy="384"/>
                <a:chOff x="2727" y="1920"/>
                <a:chExt cx="369" cy="384"/>
              </a:xfrm>
            </p:grpSpPr>
            <p:sp>
              <p:nvSpPr>
                <p:cNvPr id="37215" name="Rectangle 31"/>
                <p:cNvSpPr>
                  <a:spLocks noChangeArrowheads="1"/>
                </p:cNvSpPr>
                <p:nvPr/>
              </p:nvSpPr>
              <p:spPr bwMode="auto">
                <a:xfrm>
                  <a:off x="2770" y="192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16" name="Rectangle 195"/>
                <p:cNvSpPr>
                  <a:spLocks noChangeArrowheads="1"/>
                </p:cNvSpPr>
                <p:nvPr/>
              </p:nvSpPr>
              <p:spPr bwMode="auto">
                <a:xfrm>
                  <a:off x="2727" y="192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73" name="Group 198"/>
              <p:cNvGrpSpPr>
                <a:grpSpLocks/>
              </p:cNvGrpSpPr>
              <p:nvPr/>
            </p:nvGrpSpPr>
            <p:grpSpPr bwMode="auto">
              <a:xfrm>
                <a:off x="0" y="2304"/>
                <a:ext cx="1617" cy="384"/>
                <a:chOff x="0" y="2304"/>
                <a:chExt cx="1617" cy="384"/>
              </a:xfrm>
            </p:grpSpPr>
            <p:sp>
              <p:nvSpPr>
                <p:cNvPr id="37213" name="Rectangle 32"/>
                <p:cNvSpPr>
                  <a:spLocks noChangeArrowheads="1"/>
                </p:cNvSpPr>
                <p:nvPr/>
              </p:nvSpPr>
              <p:spPr bwMode="auto">
                <a:xfrm>
                  <a:off x="43" y="230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auto-kolica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14" name="Rectangle 197"/>
                <p:cNvSpPr>
                  <a:spLocks noChangeArrowheads="1"/>
                </p:cNvSpPr>
                <p:nvPr/>
              </p:nvSpPr>
              <p:spPr bwMode="auto">
                <a:xfrm>
                  <a:off x="0" y="230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74" name="Group 200"/>
              <p:cNvGrpSpPr>
                <a:grpSpLocks/>
              </p:cNvGrpSpPr>
              <p:nvPr/>
            </p:nvGrpSpPr>
            <p:grpSpPr bwMode="auto">
              <a:xfrm>
                <a:off x="1617" y="2304"/>
                <a:ext cx="370" cy="384"/>
                <a:chOff x="1617" y="2304"/>
                <a:chExt cx="370" cy="384"/>
              </a:xfrm>
            </p:grpSpPr>
            <p:sp>
              <p:nvSpPr>
                <p:cNvPr id="37211" name="Rectangle 33"/>
                <p:cNvSpPr>
                  <a:spLocks noChangeArrowheads="1"/>
                </p:cNvSpPr>
                <p:nvPr/>
              </p:nvSpPr>
              <p:spPr bwMode="auto">
                <a:xfrm>
                  <a:off x="1660" y="230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12" name="Rectangle 199"/>
                <p:cNvSpPr>
                  <a:spLocks noChangeArrowheads="1"/>
                </p:cNvSpPr>
                <p:nvPr/>
              </p:nvSpPr>
              <p:spPr bwMode="auto">
                <a:xfrm>
                  <a:off x="1617" y="230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75" name="Group 202"/>
              <p:cNvGrpSpPr>
                <a:grpSpLocks/>
              </p:cNvGrpSpPr>
              <p:nvPr/>
            </p:nvGrpSpPr>
            <p:grpSpPr bwMode="auto">
              <a:xfrm>
                <a:off x="1987" y="2304"/>
                <a:ext cx="370" cy="384"/>
                <a:chOff x="1987" y="2304"/>
                <a:chExt cx="370" cy="384"/>
              </a:xfrm>
            </p:grpSpPr>
            <p:sp>
              <p:nvSpPr>
                <p:cNvPr id="37209" name="Rectangle 34"/>
                <p:cNvSpPr>
                  <a:spLocks noChangeArrowheads="1"/>
                </p:cNvSpPr>
                <p:nvPr/>
              </p:nvSpPr>
              <p:spPr bwMode="auto">
                <a:xfrm>
                  <a:off x="2030" y="230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10" name="Rectangle 201"/>
                <p:cNvSpPr>
                  <a:spLocks noChangeArrowheads="1"/>
                </p:cNvSpPr>
                <p:nvPr/>
              </p:nvSpPr>
              <p:spPr bwMode="auto">
                <a:xfrm>
                  <a:off x="1987" y="230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76" name="Group 204"/>
              <p:cNvGrpSpPr>
                <a:grpSpLocks/>
              </p:cNvGrpSpPr>
              <p:nvPr/>
            </p:nvGrpSpPr>
            <p:grpSpPr bwMode="auto">
              <a:xfrm>
                <a:off x="2357" y="2304"/>
                <a:ext cx="370" cy="384"/>
                <a:chOff x="2357" y="2304"/>
                <a:chExt cx="370" cy="384"/>
              </a:xfrm>
            </p:grpSpPr>
            <p:sp>
              <p:nvSpPr>
                <p:cNvPr id="37207" name="Rectangle 35"/>
                <p:cNvSpPr>
                  <a:spLocks noChangeArrowheads="1"/>
                </p:cNvSpPr>
                <p:nvPr/>
              </p:nvSpPr>
              <p:spPr bwMode="auto">
                <a:xfrm>
                  <a:off x="2400" y="230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08" name="Rectangle 203"/>
                <p:cNvSpPr>
                  <a:spLocks noChangeArrowheads="1"/>
                </p:cNvSpPr>
                <p:nvPr/>
              </p:nvSpPr>
              <p:spPr bwMode="auto">
                <a:xfrm>
                  <a:off x="2357" y="230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77" name="Group 206"/>
              <p:cNvGrpSpPr>
                <a:grpSpLocks/>
              </p:cNvGrpSpPr>
              <p:nvPr/>
            </p:nvGrpSpPr>
            <p:grpSpPr bwMode="auto">
              <a:xfrm>
                <a:off x="2727" y="2304"/>
                <a:ext cx="369" cy="384"/>
                <a:chOff x="2727" y="2304"/>
                <a:chExt cx="369" cy="384"/>
              </a:xfrm>
            </p:grpSpPr>
            <p:sp>
              <p:nvSpPr>
                <p:cNvPr id="37205" name="Rectangle 36"/>
                <p:cNvSpPr>
                  <a:spLocks noChangeArrowheads="1"/>
                </p:cNvSpPr>
                <p:nvPr/>
              </p:nvSpPr>
              <p:spPr bwMode="auto">
                <a:xfrm>
                  <a:off x="2770" y="230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06" name="Rectangle 205"/>
                <p:cNvSpPr>
                  <a:spLocks noChangeArrowheads="1"/>
                </p:cNvSpPr>
                <p:nvPr/>
              </p:nvSpPr>
              <p:spPr bwMode="auto">
                <a:xfrm>
                  <a:off x="2727" y="230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78" name="Group 208"/>
              <p:cNvGrpSpPr>
                <a:grpSpLocks/>
              </p:cNvGrpSpPr>
              <p:nvPr/>
            </p:nvGrpSpPr>
            <p:grpSpPr bwMode="auto">
              <a:xfrm>
                <a:off x="0" y="2688"/>
                <a:ext cx="1617" cy="384"/>
                <a:chOff x="0" y="2688"/>
                <a:chExt cx="1617" cy="384"/>
              </a:xfrm>
            </p:grpSpPr>
            <p:sp>
              <p:nvSpPr>
                <p:cNvPr id="37203" name="Rectangle 37"/>
                <p:cNvSpPr>
                  <a:spLocks noChangeArrowheads="1"/>
                </p:cNvSpPr>
                <p:nvPr/>
              </p:nvSpPr>
              <p:spPr bwMode="auto">
                <a:xfrm>
                  <a:off x="43" y="268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kolica-tuš/kada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04" name="Rectangle 207"/>
                <p:cNvSpPr>
                  <a:spLocks noChangeArrowheads="1"/>
                </p:cNvSpPr>
                <p:nvPr/>
              </p:nvSpPr>
              <p:spPr bwMode="auto">
                <a:xfrm>
                  <a:off x="0" y="268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79" name="Group 210"/>
              <p:cNvGrpSpPr>
                <a:grpSpLocks/>
              </p:cNvGrpSpPr>
              <p:nvPr/>
            </p:nvGrpSpPr>
            <p:grpSpPr bwMode="auto">
              <a:xfrm>
                <a:off x="1617" y="2688"/>
                <a:ext cx="370" cy="384"/>
                <a:chOff x="1617" y="2688"/>
                <a:chExt cx="370" cy="384"/>
              </a:xfrm>
            </p:grpSpPr>
            <p:sp>
              <p:nvSpPr>
                <p:cNvPr id="37201" name="Rectangle 38"/>
                <p:cNvSpPr>
                  <a:spLocks noChangeArrowheads="1"/>
                </p:cNvSpPr>
                <p:nvPr/>
              </p:nvSpPr>
              <p:spPr bwMode="auto">
                <a:xfrm>
                  <a:off x="1660" y="268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02" name="Rectangle 209"/>
                <p:cNvSpPr>
                  <a:spLocks noChangeArrowheads="1"/>
                </p:cNvSpPr>
                <p:nvPr/>
              </p:nvSpPr>
              <p:spPr bwMode="auto">
                <a:xfrm>
                  <a:off x="1617" y="268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80" name="Group 212"/>
              <p:cNvGrpSpPr>
                <a:grpSpLocks/>
              </p:cNvGrpSpPr>
              <p:nvPr/>
            </p:nvGrpSpPr>
            <p:grpSpPr bwMode="auto">
              <a:xfrm>
                <a:off x="1987" y="2688"/>
                <a:ext cx="370" cy="384"/>
                <a:chOff x="1987" y="2688"/>
                <a:chExt cx="370" cy="384"/>
              </a:xfrm>
            </p:grpSpPr>
            <p:sp>
              <p:nvSpPr>
                <p:cNvPr id="37199" name="Rectangle 39"/>
                <p:cNvSpPr>
                  <a:spLocks noChangeArrowheads="1"/>
                </p:cNvSpPr>
                <p:nvPr/>
              </p:nvSpPr>
              <p:spPr bwMode="auto">
                <a:xfrm>
                  <a:off x="2030" y="268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200" name="Rectangle 211"/>
                <p:cNvSpPr>
                  <a:spLocks noChangeArrowheads="1"/>
                </p:cNvSpPr>
                <p:nvPr/>
              </p:nvSpPr>
              <p:spPr bwMode="auto">
                <a:xfrm>
                  <a:off x="1987" y="268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81" name="Group 214"/>
              <p:cNvGrpSpPr>
                <a:grpSpLocks/>
              </p:cNvGrpSpPr>
              <p:nvPr/>
            </p:nvGrpSpPr>
            <p:grpSpPr bwMode="auto">
              <a:xfrm>
                <a:off x="2357" y="2688"/>
                <a:ext cx="370" cy="384"/>
                <a:chOff x="2357" y="2688"/>
                <a:chExt cx="370" cy="384"/>
              </a:xfrm>
            </p:grpSpPr>
            <p:sp>
              <p:nvSpPr>
                <p:cNvPr id="37197" name="Rectangle 40"/>
                <p:cNvSpPr>
                  <a:spLocks noChangeArrowheads="1"/>
                </p:cNvSpPr>
                <p:nvPr/>
              </p:nvSpPr>
              <p:spPr bwMode="auto">
                <a:xfrm>
                  <a:off x="2400" y="268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98" name="Rectangle 213"/>
                <p:cNvSpPr>
                  <a:spLocks noChangeArrowheads="1"/>
                </p:cNvSpPr>
                <p:nvPr/>
              </p:nvSpPr>
              <p:spPr bwMode="auto">
                <a:xfrm>
                  <a:off x="2357" y="268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82" name="Group 216"/>
              <p:cNvGrpSpPr>
                <a:grpSpLocks/>
              </p:cNvGrpSpPr>
              <p:nvPr/>
            </p:nvGrpSpPr>
            <p:grpSpPr bwMode="auto">
              <a:xfrm>
                <a:off x="2727" y="2688"/>
                <a:ext cx="369" cy="384"/>
                <a:chOff x="2727" y="2688"/>
                <a:chExt cx="369" cy="384"/>
              </a:xfrm>
            </p:grpSpPr>
            <p:sp>
              <p:nvSpPr>
                <p:cNvPr id="37195" name="Rectangle 41"/>
                <p:cNvSpPr>
                  <a:spLocks noChangeArrowheads="1"/>
                </p:cNvSpPr>
                <p:nvPr/>
              </p:nvSpPr>
              <p:spPr bwMode="auto">
                <a:xfrm>
                  <a:off x="2770" y="268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96" name="Rectangle 215"/>
                <p:cNvSpPr>
                  <a:spLocks noChangeArrowheads="1"/>
                </p:cNvSpPr>
                <p:nvPr/>
              </p:nvSpPr>
              <p:spPr bwMode="auto">
                <a:xfrm>
                  <a:off x="2727" y="268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83" name="Group 218"/>
              <p:cNvGrpSpPr>
                <a:grpSpLocks/>
              </p:cNvGrpSpPr>
              <p:nvPr/>
            </p:nvGrpSpPr>
            <p:grpSpPr bwMode="auto">
              <a:xfrm>
                <a:off x="0" y="3072"/>
                <a:ext cx="1617" cy="384"/>
                <a:chOff x="0" y="3072"/>
                <a:chExt cx="1617" cy="384"/>
              </a:xfrm>
            </p:grpSpPr>
            <p:sp>
              <p:nvSpPr>
                <p:cNvPr id="37193" name="Rectangle 42"/>
                <p:cNvSpPr>
                  <a:spLocks noChangeArrowheads="1"/>
                </p:cNvSpPr>
                <p:nvPr/>
              </p:nvSpPr>
              <p:spPr bwMode="auto">
                <a:xfrm>
                  <a:off x="43" y="307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tuš/kada-kolica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94" name="Rectangle 217"/>
                <p:cNvSpPr>
                  <a:spLocks noChangeArrowheads="1"/>
                </p:cNvSpPr>
                <p:nvPr/>
              </p:nvSpPr>
              <p:spPr bwMode="auto">
                <a:xfrm>
                  <a:off x="0" y="307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84" name="Group 220"/>
              <p:cNvGrpSpPr>
                <a:grpSpLocks/>
              </p:cNvGrpSpPr>
              <p:nvPr/>
            </p:nvGrpSpPr>
            <p:grpSpPr bwMode="auto">
              <a:xfrm>
                <a:off x="1617" y="3072"/>
                <a:ext cx="370" cy="384"/>
                <a:chOff x="1617" y="3072"/>
                <a:chExt cx="370" cy="384"/>
              </a:xfrm>
            </p:grpSpPr>
            <p:sp>
              <p:nvSpPr>
                <p:cNvPr id="37191" name="Rectangle 43"/>
                <p:cNvSpPr>
                  <a:spLocks noChangeArrowheads="1"/>
                </p:cNvSpPr>
                <p:nvPr/>
              </p:nvSpPr>
              <p:spPr bwMode="auto">
                <a:xfrm>
                  <a:off x="1660" y="307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92" name="Rectangle 219"/>
                <p:cNvSpPr>
                  <a:spLocks noChangeArrowheads="1"/>
                </p:cNvSpPr>
                <p:nvPr/>
              </p:nvSpPr>
              <p:spPr bwMode="auto">
                <a:xfrm>
                  <a:off x="1617" y="307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85" name="Group 222"/>
              <p:cNvGrpSpPr>
                <a:grpSpLocks/>
              </p:cNvGrpSpPr>
              <p:nvPr/>
            </p:nvGrpSpPr>
            <p:grpSpPr bwMode="auto">
              <a:xfrm>
                <a:off x="1987" y="3072"/>
                <a:ext cx="370" cy="384"/>
                <a:chOff x="1987" y="3072"/>
                <a:chExt cx="370" cy="384"/>
              </a:xfrm>
            </p:grpSpPr>
            <p:sp>
              <p:nvSpPr>
                <p:cNvPr id="37189" name="Rectangle 44"/>
                <p:cNvSpPr>
                  <a:spLocks noChangeArrowheads="1"/>
                </p:cNvSpPr>
                <p:nvPr/>
              </p:nvSpPr>
              <p:spPr bwMode="auto">
                <a:xfrm>
                  <a:off x="2030" y="307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90" name="Rectangle 221"/>
                <p:cNvSpPr>
                  <a:spLocks noChangeArrowheads="1"/>
                </p:cNvSpPr>
                <p:nvPr/>
              </p:nvSpPr>
              <p:spPr bwMode="auto">
                <a:xfrm>
                  <a:off x="1987" y="307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86" name="Group 224"/>
              <p:cNvGrpSpPr>
                <a:grpSpLocks/>
              </p:cNvGrpSpPr>
              <p:nvPr/>
            </p:nvGrpSpPr>
            <p:grpSpPr bwMode="auto">
              <a:xfrm>
                <a:off x="2357" y="3072"/>
                <a:ext cx="370" cy="384"/>
                <a:chOff x="2357" y="3072"/>
                <a:chExt cx="370" cy="384"/>
              </a:xfrm>
            </p:grpSpPr>
            <p:sp>
              <p:nvSpPr>
                <p:cNvPr id="37187" name="Rectangle 45"/>
                <p:cNvSpPr>
                  <a:spLocks noChangeArrowheads="1"/>
                </p:cNvSpPr>
                <p:nvPr/>
              </p:nvSpPr>
              <p:spPr bwMode="auto">
                <a:xfrm>
                  <a:off x="2400" y="307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88" name="Rectangle 223"/>
                <p:cNvSpPr>
                  <a:spLocks noChangeArrowheads="1"/>
                </p:cNvSpPr>
                <p:nvPr/>
              </p:nvSpPr>
              <p:spPr bwMode="auto">
                <a:xfrm>
                  <a:off x="2357" y="307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87" name="Group 226"/>
              <p:cNvGrpSpPr>
                <a:grpSpLocks/>
              </p:cNvGrpSpPr>
              <p:nvPr/>
            </p:nvGrpSpPr>
            <p:grpSpPr bwMode="auto">
              <a:xfrm>
                <a:off x="2727" y="3072"/>
                <a:ext cx="369" cy="384"/>
                <a:chOff x="2727" y="3072"/>
                <a:chExt cx="369" cy="384"/>
              </a:xfrm>
            </p:grpSpPr>
            <p:sp>
              <p:nvSpPr>
                <p:cNvPr id="37185" name="Rectangle 46"/>
                <p:cNvSpPr>
                  <a:spLocks noChangeArrowheads="1"/>
                </p:cNvSpPr>
                <p:nvPr/>
              </p:nvSpPr>
              <p:spPr bwMode="auto">
                <a:xfrm>
                  <a:off x="2770" y="307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86" name="Rectangle 225"/>
                <p:cNvSpPr>
                  <a:spLocks noChangeArrowheads="1"/>
                </p:cNvSpPr>
                <p:nvPr/>
              </p:nvSpPr>
              <p:spPr bwMode="auto">
                <a:xfrm>
                  <a:off x="2727" y="307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888" name="Group 230"/>
              <p:cNvGrpSpPr>
                <a:grpSpLocks/>
              </p:cNvGrpSpPr>
              <p:nvPr/>
            </p:nvGrpSpPr>
            <p:grpSpPr bwMode="auto">
              <a:xfrm>
                <a:off x="0" y="3456"/>
                <a:ext cx="1617" cy="384"/>
                <a:chOff x="0" y="3456"/>
                <a:chExt cx="1617" cy="384"/>
              </a:xfrm>
            </p:grpSpPr>
            <p:sp>
              <p:nvSpPr>
                <p:cNvPr id="37181" name="Rectangle 229"/>
                <p:cNvSpPr>
                  <a:spLocks noChangeArrowheads="1"/>
                </p:cNvSpPr>
                <p:nvPr/>
              </p:nvSpPr>
              <p:spPr bwMode="auto">
                <a:xfrm>
                  <a:off x="0" y="3456"/>
                  <a:ext cx="1617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6889" name="Group 228"/>
                <p:cNvGrpSpPr>
                  <a:grpSpLocks/>
                </p:cNvGrpSpPr>
                <p:nvPr/>
              </p:nvGrpSpPr>
              <p:grpSpPr bwMode="auto">
                <a:xfrm>
                  <a:off x="0" y="3456"/>
                  <a:ext cx="1617" cy="384"/>
                  <a:chOff x="0" y="3456"/>
                  <a:chExt cx="1617" cy="384"/>
                </a:xfrm>
              </p:grpSpPr>
              <p:sp>
                <p:nvSpPr>
                  <p:cNvPr id="37183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3456"/>
                    <a:ext cx="1531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 b="1">
                        <a:latin typeface="Vagrounded Light YU" pitchFamily="34" charset="0"/>
                        <a:cs typeface="Times New Roman" pitchFamily="18" charset="0"/>
                      </a:rPr>
                      <a:t>Krevet (20 poena)</a:t>
                    </a:r>
                    <a:endParaRPr lang="en-US" sz="1400">
                      <a:latin typeface="Vagrounded Light YU" pitchFamily="34" charset="0"/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184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456"/>
                    <a:ext cx="1617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6890" name="Group 234"/>
              <p:cNvGrpSpPr>
                <a:grpSpLocks/>
              </p:cNvGrpSpPr>
              <p:nvPr/>
            </p:nvGrpSpPr>
            <p:grpSpPr bwMode="auto">
              <a:xfrm>
                <a:off x="1617" y="3456"/>
                <a:ext cx="370" cy="384"/>
                <a:chOff x="1617" y="3456"/>
                <a:chExt cx="370" cy="384"/>
              </a:xfrm>
            </p:grpSpPr>
            <p:sp>
              <p:nvSpPr>
                <p:cNvPr id="37177" name="Rectangle 233"/>
                <p:cNvSpPr>
                  <a:spLocks noChangeArrowheads="1"/>
                </p:cNvSpPr>
                <p:nvPr/>
              </p:nvSpPr>
              <p:spPr bwMode="auto">
                <a:xfrm>
                  <a:off x="1617" y="3456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6891" name="Group 232"/>
                <p:cNvGrpSpPr>
                  <a:grpSpLocks/>
                </p:cNvGrpSpPr>
                <p:nvPr/>
              </p:nvGrpSpPr>
              <p:grpSpPr bwMode="auto">
                <a:xfrm>
                  <a:off x="1617" y="3456"/>
                  <a:ext cx="370" cy="384"/>
                  <a:chOff x="1617" y="3456"/>
                  <a:chExt cx="370" cy="384"/>
                </a:xfrm>
              </p:grpSpPr>
              <p:sp>
                <p:nvSpPr>
                  <p:cNvPr id="37179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1660" y="3456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180" name="Rectangle 231"/>
                  <p:cNvSpPr>
                    <a:spLocks noChangeArrowheads="1"/>
                  </p:cNvSpPr>
                  <p:nvPr/>
                </p:nvSpPr>
                <p:spPr bwMode="auto">
                  <a:xfrm>
                    <a:off x="1617" y="3456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6892" name="Group 238"/>
              <p:cNvGrpSpPr>
                <a:grpSpLocks/>
              </p:cNvGrpSpPr>
              <p:nvPr/>
            </p:nvGrpSpPr>
            <p:grpSpPr bwMode="auto">
              <a:xfrm>
                <a:off x="1987" y="3456"/>
                <a:ext cx="370" cy="384"/>
                <a:chOff x="1987" y="3456"/>
                <a:chExt cx="370" cy="384"/>
              </a:xfrm>
            </p:grpSpPr>
            <p:sp>
              <p:nvSpPr>
                <p:cNvPr id="37173" name="Rectangle 237"/>
                <p:cNvSpPr>
                  <a:spLocks noChangeArrowheads="1"/>
                </p:cNvSpPr>
                <p:nvPr/>
              </p:nvSpPr>
              <p:spPr bwMode="auto">
                <a:xfrm>
                  <a:off x="1987" y="3456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6893" name="Group 236"/>
                <p:cNvGrpSpPr>
                  <a:grpSpLocks/>
                </p:cNvGrpSpPr>
                <p:nvPr/>
              </p:nvGrpSpPr>
              <p:grpSpPr bwMode="auto">
                <a:xfrm>
                  <a:off x="1987" y="3456"/>
                  <a:ext cx="370" cy="384"/>
                  <a:chOff x="1987" y="3456"/>
                  <a:chExt cx="370" cy="384"/>
                </a:xfrm>
              </p:grpSpPr>
              <p:sp>
                <p:nvSpPr>
                  <p:cNvPr id="37175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3456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176" name="Rectangle 235"/>
                  <p:cNvSpPr>
                    <a:spLocks noChangeArrowheads="1"/>
                  </p:cNvSpPr>
                  <p:nvPr/>
                </p:nvSpPr>
                <p:spPr bwMode="auto">
                  <a:xfrm>
                    <a:off x="1987" y="3456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6894" name="Group 242"/>
              <p:cNvGrpSpPr>
                <a:grpSpLocks/>
              </p:cNvGrpSpPr>
              <p:nvPr/>
            </p:nvGrpSpPr>
            <p:grpSpPr bwMode="auto">
              <a:xfrm>
                <a:off x="2357" y="3456"/>
                <a:ext cx="370" cy="384"/>
                <a:chOff x="2357" y="3456"/>
                <a:chExt cx="370" cy="384"/>
              </a:xfrm>
            </p:grpSpPr>
            <p:sp>
              <p:nvSpPr>
                <p:cNvPr id="37169" name="Rectangle 241"/>
                <p:cNvSpPr>
                  <a:spLocks noChangeArrowheads="1"/>
                </p:cNvSpPr>
                <p:nvPr/>
              </p:nvSpPr>
              <p:spPr bwMode="auto">
                <a:xfrm>
                  <a:off x="2357" y="3456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6895" name="Group 240"/>
                <p:cNvGrpSpPr>
                  <a:grpSpLocks/>
                </p:cNvGrpSpPr>
                <p:nvPr/>
              </p:nvGrpSpPr>
              <p:grpSpPr bwMode="auto">
                <a:xfrm>
                  <a:off x="2357" y="3456"/>
                  <a:ext cx="370" cy="384"/>
                  <a:chOff x="2357" y="3456"/>
                  <a:chExt cx="370" cy="384"/>
                </a:xfrm>
              </p:grpSpPr>
              <p:sp>
                <p:nvSpPr>
                  <p:cNvPr id="37171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3456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172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2357" y="3456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6992" name="Group 246"/>
              <p:cNvGrpSpPr>
                <a:grpSpLocks/>
              </p:cNvGrpSpPr>
              <p:nvPr/>
            </p:nvGrpSpPr>
            <p:grpSpPr bwMode="auto">
              <a:xfrm>
                <a:off x="2727" y="3456"/>
                <a:ext cx="369" cy="384"/>
                <a:chOff x="2727" y="3456"/>
                <a:chExt cx="369" cy="384"/>
              </a:xfrm>
            </p:grpSpPr>
            <p:sp>
              <p:nvSpPr>
                <p:cNvPr id="37165" name="Rectangle 245"/>
                <p:cNvSpPr>
                  <a:spLocks noChangeArrowheads="1"/>
                </p:cNvSpPr>
                <p:nvPr/>
              </p:nvSpPr>
              <p:spPr bwMode="auto">
                <a:xfrm>
                  <a:off x="2727" y="3456"/>
                  <a:ext cx="369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6993" name="Group 244"/>
                <p:cNvGrpSpPr>
                  <a:grpSpLocks/>
                </p:cNvGrpSpPr>
                <p:nvPr/>
              </p:nvGrpSpPr>
              <p:grpSpPr bwMode="auto">
                <a:xfrm>
                  <a:off x="2727" y="3456"/>
                  <a:ext cx="369" cy="384"/>
                  <a:chOff x="2727" y="3456"/>
                  <a:chExt cx="369" cy="384"/>
                </a:xfrm>
              </p:grpSpPr>
              <p:sp>
                <p:nvSpPr>
                  <p:cNvPr id="37167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70" y="3456"/>
                    <a:ext cx="283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168" name="Rectangle 243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3456"/>
                    <a:ext cx="369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6994" name="Group 248"/>
              <p:cNvGrpSpPr>
                <a:grpSpLocks/>
              </p:cNvGrpSpPr>
              <p:nvPr/>
            </p:nvGrpSpPr>
            <p:grpSpPr bwMode="auto">
              <a:xfrm>
                <a:off x="0" y="3840"/>
                <a:ext cx="1617" cy="384"/>
                <a:chOff x="0" y="3840"/>
                <a:chExt cx="1617" cy="384"/>
              </a:xfrm>
            </p:grpSpPr>
            <p:sp>
              <p:nvSpPr>
                <p:cNvPr id="37163" name="Rectangle 52"/>
                <p:cNvSpPr>
                  <a:spLocks noChangeArrowheads="1"/>
                </p:cNvSpPr>
                <p:nvPr/>
              </p:nvSpPr>
              <p:spPr bwMode="auto">
                <a:xfrm>
                  <a:off x="43" y="384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supinacija-pronacija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64" name="Rectangle 247"/>
                <p:cNvSpPr>
                  <a:spLocks noChangeArrowheads="1"/>
                </p:cNvSpPr>
                <p:nvPr/>
              </p:nvSpPr>
              <p:spPr bwMode="auto">
                <a:xfrm>
                  <a:off x="0" y="384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036" name="Group 250"/>
              <p:cNvGrpSpPr>
                <a:grpSpLocks/>
              </p:cNvGrpSpPr>
              <p:nvPr/>
            </p:nvGrpSpPr>
            <p:grpSpPr bwMode="auto">
              <a:xfrm>
                <a:off x="1617" y="3840"/>
                <a:ext cx="370" cy="384"/>
                <a:chOff x="1617" y="3840"/>
                <a:chExt cx="370" cy="384"/>
              </a:xfrm>
            </p:grpSpPr>
            <p:sp>
              <p:nvSpPr>
                <p:cNvPr id="37161" name="Rectangle 53"/>
                <p:cNvSpPr>
                  <a:spLocks noChangeArrowheads="1"/>
                </p:cNvSpPr>
                <p:nvPr/>
              </p:nvSpPr>
              <p:spPr bwMode="auto">
                <a:xfrm>
                  <a:off x="1660" y="384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62" name="Rectangle 249"/>
                <p:cNvSpPr>
                  <a:spLocks noChangeArrowheads="1"/>
                </p:cNvSpPr>
                <p:nvPr/>
              </p:nvSpPr>
              <p:spPr bwMode="auto">
                <a:xfrm>
                  <a:off x="1617" y="384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040" name="Group 252"/>
              <p:cNvGrpSpPr>
                <a:grpSpLocks/>
              </p:cNvGrpSpPr>
              <p:nvPr/>
            </p:nvGrpSpPr>
            <p:grpSpPr bwMode="auto">
              <a:xfrm>
                <a:off x="1987" y="3840"/>
                <a:ext cx="370" cy="384"/>
                <a:chOff x="1987" y="3840"/>
                <a:chExt cx="370" cy="384"/>
              </a:xfrm>
            </p:grpSpPr>
            <p:sp>
              <p:nvSpPr>
                <p:cNvPr id="37159" name="Rectangle 54"/>
                <p:cNvSpPr>
                  <a:spLocks noChangeArrowheads="1"/>
                </p:cNvSpPr>
                <p:nvPr/>
              </p:nvSpPr>
              <p:spPr bwMode="auto">
                <a:xfrm>
                  <a:off x="2030" y="384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60" name="Rectangle 251"/>
                <p:cNvSpPr>
                  <a:spLocks noChangeArrowheads="1"/>
                </p:cNvSpPr>
                <p:nvPr/>
              </p:nvSpPr>
              <p:spPr bwMode="auto">
                <a:xfrm>
                  <a:off x="1987" y="384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044" name="Group 254"/>
              <p:cNvGrpSpPr>
                <a:grpSpLocks/>
              </p:cNvGrpSpPr>
              <p:nvPr/>
            </p:nvGrpSpPr>
            <p:grpSpPr bwMode="auto">
              <a:xfrm>
                <a:off x="2357" y="3840"/>
                <a:ext cx="370" cy="384"/>
                <a:chOff x="2357" y="3840"/>
                <a:chExt cx="370" cy="384"/>
              </a:xfrm>
            </p:grpSpPr>
            <p:sp>
              <p:nvSpPr>
                <p:cNvPr id="37157" name="Rectangle 55"/>
                <p:cNvSpPr>
                  <a:spLocks noChangeArrowheads="1"/>
                </p:cNvSpPr>
                <p:nvPr/>
              </p:nvSpPr>
              <p:spPr bwMode="auto">
                <a:xfrm>
                  <a:off x="2400" y="384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58" name="Rectangle 253"/>
                <p:cNvSpPr>
                  <a:spLocks noChangeArrowheads="1"/>
                </p:cNvSpPr>
                <p:nvPr/>
              </p:nvSpPr>
              <p:spPr bwMode="auto">
                <a:xfrm>
                  <a:off x="2357" y="384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048" name="Group 256"/>
              <p:cNvGrpSpPr>
                <a:grpSpLocks/>
              </p:cNvGrpSpPr>
              <p:nvPr/>
            </p:nvGrpSpPr>
            <p:grpSpPr bwMode="auto">
              <a:xfrm>
                <a:off x="2727" y="3840"/>
                <a:ext cx="369" cy="384"/>
                <a:chOff x="2727" y="3840"/>
                <a:chExt cx="369" cy="384"/>
              </a:xfrm>
            </p:grpSpPr>
            <p:sp>
              <p:nvSpPr>
                <p:cNvPr id="37155" name="Rectangle 56"/>
                <p:cNvSpPr>
                  <a:spLocks noChangeArrowheads="1"/>
                </p:cNvSpPr>
                <p:nvPr/>
              </p:nvSpPr>
              <p:spPr bwMode="auto">
                <a:xfrm>
                  <a:off x="2770" y="384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56" name="Rectangle 255"/>
                <p:cNvSpPr>
                  <a:spLocks noChangeArrowheads="1"/>
                </p:cNvSpPr>
                <p:nvPr/>
              </p:nvSpPr>
              <p:spPr bwMode="auto">
                <a:xfrm>
                  <a:off x="2727" y="384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052" name="Group 258"/>
              <p:cNvGrpSpPr>
                <a:grpSpLocks/>
              </p:cNvGrpSpPr>
              <p:nvPr/>
            </p:nvGrpSpPr>
            <p:grpSpPr bwMode="auto">
              <a:xfrm>
                <a:off x="0" y="4224"/>
                <a:ext cx="1617" cy="384"/>
                <a:chOff x="0" y="4224"/>
                <a:chExt cx="1617" cy="384"/>
              </a:xfrm>
            </p:grpSpPr>
            <p:sp>
              <p:nvSpPr>
                <p:cNvPr id="37153" name="Rectangle 57"/>
                <p:cNvSpPr>
                  <a:spLocks noChangeArrowheads="1"/>
                </p:cNvSpPr>
                <p:nvPr/>
              </p:nvSpPr>
              <p:spPr bwMode="auto">
                <a:xfrm>
                  <a:off x="43" y="422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supinacija-sedeći položaj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54" name="Rectangle 257"/>
                <p:cNvSpPr>
                  <a:spLocks noChangeArrowheads="1"/>
                </p:cNvSpPr>
                <p:nvPr/>
              </p:nvSpPr>
              <p:spPr bwMode="auto">
                <a:xfrm>
                  <a:off x="0" y="422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096" name="Group 260"/>
              <p:cNvGrpSpPr>
                <a:grpSpLocks/>
              </p:cNvGrpSpPr>
              <p:nvPr/>
            </p:nvGrpSpPr>
            <p:grpSpPr bwMode="auto">
              <a:xfrm>
                <a:off x="1617" y="4224"/>
                <a:ext cx="370" cy="384"/>
                <a:chOff x="1617" y="4224"/>
                <a:chExt cx="370" cy="384"/>
              </a:xfrm>
            </p:grpSpPr>
            <p:sp>
              <p:nvSpPr>
                <p:cNvPr id="37151" name="Rectangle 58"/>
                <p:cNvSpPr>
                  <a:spLocks noChangeArrowheads="1"/>
                </p:cNvSpPr>
                <p:nvPr/>
              </p:nvSpPr>
              <p:spPr bwMode="auto">
                <a:xfrm>
                  <a:off x="1660" y="422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52" name="Rectangle 259"/>
                <p:cNvSpPr>
                  <a:spLocks noChangeArrowheads="1"/>
                </p:cNvSpPr>
                <p:nvPr/>
              </p:nvSpPr>
              <p:spPr bwMode="auto">
                <a:xfrm>
                  <a:off x="1617" y="422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100" name="Group 262"/>
              <p:cNvGrpSpPr>
                <a:grpSpLocks/>
              </p:cNvGrpSpPr>
              <p:nvPr/>
            </p:nvGrpSpPr>
            <p:grpSpPr bwMode="auto">
              <a:xfrm>
                <a:off x="1987" y="4224"/>
                <a:ext cx="370" cy="384"/>
                <a:chOff x="1987" y="4224"/>
                <a:chExt cx="370" cy="384"/>
              </a:xfrm>
            </p:grpSpPr>
            <p:sp>
              <p:nvSpPr>
                <p:cNvPr id="37149" name="Rectangle 59"/>
                <p:cNvSpPr>
                  <a:spLocks noChangeArrowheads="1"/>
                </p:cNvSpPr>
                <p:nvPr/>
              </p:nvSpPr>
              <p:spPr bwMode="auto">
                <a:xfrm>
                  <a:off x="2030" y="422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50" name="Rectangle 261"/>
                <p:cNvSpPr>
                  <a:spLocks noChangeArrowheads="1"/>
                </p:cNvSpPr>
                <p:nvPr/>
              </p:nvSpPr>
              <p:spPr bwMode="auto">
                <a:xfrm>
                  <a:off x="1987" y="422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104" name="Group 264"/>
              <p:cNvGrpSpPr>
                <a:grpSpLocks/>
              </p:cNvGrpSpPr>
              <p:nvPr/>
            </p:nvGrpSpPr>
            <p:grpSpPr bwMode="auto">
              <a:xfrm>
                <a:off x="2357" y="4224"/>
                <a:ext cx="370" cy="384"/>
                <a:chOff x="2357" y="4224"/>
                <a:chExt cx="370" cy="384"/>
              </a:xfrm>
            </p:grpSpPr>
            <p:sp>
              <p:nvSpPr>
                <p:cNvPr id="37147" name="Rectangle 60"/>
                <p:cNvSpPr>
                  <a:spLocks noChangeArrowheads="1"/>
                </p:cNvSpPr>
                <p:nvPr/>
              </p:nvSpPr>
              <p:spPr bwMode="auto">
                <a:xfrm>
                  <a:off x="2400" y="422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48" name="Rectangle 263"/>
                <p:cNvSpPr>
                  <a:spLocks noChangeArrowheads="1"/>
                </p:cNvSpPr>
                <p:nvPr/>
              </p:nvSpPr>
              <p:spPr bwMode="auto">
                <a:xfrm>
                  <a:off x="2357" y="422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108" name="Group 266"/>
              <p:cNvGrpSpPr>
                <a:grpSpLocks/>
              </p:cNvGrpSpPr>
              <p:nvPr/>
            </p:nvGrpSpPr>
            <p:grpSpPr bwMode="auto">
              <a:xfrm>
                <a:off x="2727" y="4224"/>
                <a:ext cx="369" cy="384"/>
                <a:chOff x="2727" y="4224"/>
                <a:chExt cx="369" cy="384"/>
              </a:xfrm>
            </p:grpSpPr>
            <p:sp>
              <p:nvSpPr>
                <p:cNvPr id="37145" name="Rectangle 61"/>
                <p:cNvSpPr>
                  <a:spLocks noChangeArrowheads="1"/>
                </p:cNvSpPr>
                <p:nvPr/>
              </p:nvSpPr>
              <p:spPr bwMode="auto">
                <a:xfrm>
                  <a:off x="2770" y="422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46" name="Rectangle 265"/>
                <p:cNvSpPr>
                  <a:spLocks noChangeArrowheads="1"/>
                </p:cNvSpPr>
                <p:nvPr/>
              </p:nvSpPr>
              <p:spPr bwMode="auto">
                <a:xfrm>
                  <a:off x="2727" y="422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112" name="Group 268"/>
              <p:cNvGrpSpPr>
                <a:grpSpLocks/>
              </p:cNvGrpSpPr>
              <p:nvPr/>
            </p:nvGrpSpPr>
            <p:grpSpPr bwMode="auto">
              <a:xfrm>
                <a:off x="0" y="4608"/>
                <a:ext cx="1617" cy="384"/>
                <a:chOff x="0" y="4608"/>
                <a:chExt cx="1617" cy="384"/>
              </a:xfrm>
            </p:grpSpPr>
            <p:sp>
              <p:nvSpPr>
                <p:cNvPr id="37143" name="Rectangle 62"/>
                <p:cNvSpPr>
                  <a:spLocks noChangeArrowheads="1"/>
                </p:cNvSpPr>
                <p:nvPr/>
              </p:nvSpPr>
              <p:spPr bwMode="auto">
                <a:xfrm>
                  <a:off x="43" y="460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supinacija-bok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44" name="Rectangle 267"/>
                <p:cNvSpPr>
                  <a:spLocks noChangeArrowheads="1"/>
                </p:cNvSpPr>
                <p:nvPr/>
              </p:nvSpPr>
              <p:spPr bwMode="auto">
                <a:xfrm>
                  <a:off x="0" y="460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166" name="Group 270"/>
              <p:cNvGrpSpPr>
                <a:grpSpLocks/>
              </p:cNvGrpSpPr>
              <p:nvPr/>
            </p:nvGrpSpPr>
            <p:grpSpPr bwMode="auto">
              <a:xfrm>
                <a:off x="1617" y="4608"/>
                <a:ext cx="370" cy="384"/>
                <a:chOff x="1617" y="4608"/>
                <a:chExt cx="370" cy="384"/>
              </a:xfrm>
            </p:grpSpPr>
            <p:sp>
              <p:nvSpPr>
                <p:cNvPr id="37141" name="Rectangle 63"/>
                <p:cNvSpPr>
                  <a:spLocks noChangeArrowheads="1"/>
                </p:cNvSpPr>
                <p:nvPr/>
              </p:nvSpPr>
              <p:spPr bwMode="auto">
                <a:xfrm>
                  <a:off x="1660" y="460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42" name="Rectangle 269"/>
                <p:cNvSpPr>
                  <a:spLocks noChangeArrowheads="1"/>
                </p:cNvSpPr>
                <p:nvPr/>
              </p:nvSpPr>
              <p:spPr bwMode="auto">
                <a:xfrm>
                  <a:off x="1617" y="460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170" name="Group 272"/>
              <p:cNvGrpSpPr>
                <a:grpSpLocks/>
              </p:cNvGrpSpPr>
              <p:nvPr/>
            </p:nvGrpSpPr>
            <p:grpSpPr bwMode="auto">
              <a:xfrm>
                <a:off x="1987" y="4608"/>
                <a:ext cx="370" cy="384"/>
                <a:chOff x="1987" y="4608"/>
                <a:chExt cx="370" cy="384"/>
              </a:xfrm>
            </p:grpSpPr>
            <p:sp>
              <p:nvSpPr>
                <p:cNvPr id="37139" name="Rectangle 64"/>
                <p:cNvSpPr>
                  <a:spLocks noChangeArrowheads="1"/>
                </p:cNvSpPr>
                <p:nvPr/>
              </p:nvSpPr>
              <p:spPr bwMode="auto">
                <a:xfrm>
                  <a:off x="2030" y="460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40" name="Rectangle 271"/>
                <p:cNvSpPr>
                  <a:spLocks noChangeArrowheads="1"/>
                </p:cNvSpPr>
                <p:nvPr/>
              </p:nvSpPr>
              <p:spPr bwMode="auto">
                <a:xfrm>
                  <a:off x="1987" y="460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174" name="Group 274"/>
              <p:cNvGrpSpPr>
                <a:grpSpLocks/>
              </p:cNvGrpSpPr>
              <p:nvPr/>
            </p:nvGrpSpPr>
            <p:grpSpPr bwMode="auto">
              <a:xfrm>
                <a:off x="2357" y="4608"/>
                <a:ext cx="370" cy="384"/>
                <a:chOff x="2357" y="4608"/>
                <a:chExt cx="370" cy="384"/>
              </a:xfrm>
            </p:grpSpPr>
            <p:sp>
              <p:nvSpPr>
                <p:cNvPr id="37137" name="Rectangle 65"/>
                <p:cNvSpPr>
                  <a:spLocks noChangeArrowheads="1"/>
                </p:cNvSpPr>
                <p:nvPr/>
              </p:nvSpPr>
              <p:spPr bwMode="auto">
                <a:xfrm>
                  <a:off x="2400" y="460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38" name="Rectangle 273"/>
                <p:cNvSpPr>
                  <a:spLocks noChangeArrowheads="1"/>
                </p:cNvSpPr>
                <p:nvPr/>
              </p:nvSpPr>
              <p:spPr bwMode="auto">
                <a:xfrm>
                  <a:off x="2357" y="460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178" name="Group 276"/>
              <p:cNvGrpSpPr>
                <a:grpSpLocks/>
              </p:cNvGrpSpPr>
              <p:nvPr/>
            </p:nvGrpSpPr>
            <p:grpSpPr bwMode="auto">
              <a:xfrm>
                <a:off x="2727" y="4608"/>
                <a:ext cx="369" cy="384"/>
                <a:chOff x="2727" y="4608"/>
                <a:chExt cx="369" cy="384"/>
              </a:xfrm>
            </p:grpSpPr>
            <p:sp>
              <p:nvSpPr>
                <p:cNvPr id="37135" name="Rectangle 66"/>
                <p:cNvSpPr>
                  <a:spLocks noChangeArrowheads="1"/>
                </p:cNvSpPr>
                <p:nvPr/>
              </p:nvSpPr>
              <p:spPr bwMode="auto">
                <a:xfrm>
                  <a:off x="2770" y="460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36" name="Rectangle 275"/>
                <p:cNvSpPr>
                  <a:spLocks noChangeArrowheads="1"/>
                </p:cNvSpPr>
                <p:nvPr/>
              </p:nvSpPr>
              <p:spPr bwMode="auto">
                <a:xfrm>
                  <a:off x="2727" y="460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182" name="Group 278"/>
              <p:cNvGrpSpPr>
                <a:grpSpLocks/>
              </p:cNvGrpSpPr>
              <p:nvPr/>
            </p:nvGrpSpPr>
            <p:grpSpPr bwMode="auto">
              <a:xfrm>
                <a:off x="0" y="4992"/>
                <a:ext cx="1617" cy="384"/>
                <a:chOff x="0" y="4992"/>
                <a:chExt cx="1617" cy="384"/>
              </a:xfrm>
            </p:grpSpPr>
            <p:sp>
              <p:nvSpPr>
                <p:cNvPr id="37133" name="Rectangle 67"/>
                <p:cNvSpPr>
                  <a:spLocks noChangeArrowheads="1"/>
                </p:cNvSpPr>
                <p:nvPr/>
              </p:nvSpPr>
              <p:spPr bwMode="auto">
                <a:xfrm>
                  <a:off x="43" y="499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sa boka na bok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34" name="Rectangle 277"/>
                <p:cNvSpPr>
                  <a:spLocks noChangeArrowheads="1"/>
                </p:cNvSpPr>
                <p:nvPr/>
              </p:nvSpPr>
              <p:spPr bwMode="auto">
                <a:xfrm>
                  <a:off x="0" y="499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266" name="Group 280"/>
              <p:cNvGrpSpPr>
                <a:grpSpLocks/>
              </p:cNvGrpSpPr>
              <p:nvPr/>
            </p:nvGrpSpPr>
            <p:grpSpPr bwMode="auto">
              <a:xfrm>
                <a:off x="1617" y="4992"/>
                <a:ext cx="370" cy="384"/>
                <a:chOff x="1617" y="4992"/>
                <a:chExt cx="370" cy="384"/>
              </a:xfrm>
            </p:grpSpPr>
            <p:sp>
              <p:nvSpPr>
                <p:cNvPr id="37131" name="Rectangle 68"/>
                <p:cNvSpPr>
                  <a:spLocks noChangeArrowheads="1"/>
                </p:cNvSpPr>
                <p:nvPr/>
              </p:nvSpPr>
              <p:spPr bwMode="auto">
                <a:xfrm>
                  <a:off x="1660" y="499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32" name="Rectangle 279"/>
                <p:cNvSpPr>
                  <a:spLocks noChangeArrowheads="1"/>
                </p:cNvSpPr>
                <p:nvPr/>
              </p:nvSpPr>
              <p:spPr bwMode="auto">
                <a:xfrm>
                  <a:off x="1617" y="499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270" name="Group 282"/>
              <p:cNvGrpSpPr>
                <a:grpSpLocks/>
              </p:cNvGrpSpPr>
              <p:nvPr/>
            </p:nvGrpSpPr>
            <p:grpSpPr bwMode="auto">
              <a:xfrm>
                <a:off x="1987" y="4992"/>
                <a:ext cx="370" cy="384"/>
                <a:chOff x="1987" y="4992"/>
                <a:chExt cx="370" cy="384"/>
              </a:xfrm>
            </p:grpSpPr>
            <p:sp>
              <p:nvSpPr>
                <p:cNvPr id="37129" name="Rectangle 69"/>
                <p:cNvSpPr>
                  <a:spLocks noChangeArrowheads="1"/>
                </p:cNvSpPr>
                <p:nvPr/>
              </p:nvSpPr>
              <p:spPr bwMode="auto">
                <a:xfrm>
                  <a:off x="2030" y="499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30" name="Rectangle 281"/>
                <p:cNvSpPr>
                  <a:spLocks noChangeArrowheads="1"/>
                </p:cNvSpPr>
                <p:nvPr/>
              </p:nvSpPr>
              <p:spPr bwMode="auto">
                <a:xfrm>
                  <a:off x="1987" y="499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274" name="Group 284"/>
              <p:cNvGrpSpPr>
                <a:grpSpLocks/>
              </p:cNvGrpSpPr>
              <p:nvPr/>
            </p:nvGrpSpPr>
            <p:grpSpPr bwMode="auto">
              <a:xfrm>
                <a:off x="2357" y="4992"/>
                <a:ext cx="370" cy="384"/>
                <a:chOff x="2357" y="4992"/>
                <a:chExt cx="370" cy="384"/>
              </a:xfrm>
            </p:grpSpPr>
            <p:sp>
              <p:nvSpPr>
                <p:cNvPr id="37127" name="Rectangle 70"/>
                <p:cNvSpPr>
                  <a:spLocks noChangeArrowheads="1"/>
                </p:cNvSpPr>
                <p:nvPr/>
              </p:nvSpPr>
              <p:spPr bwMode="auto">
                <a:xfrm>
                  <a:off x="2400" y="499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28" name="Rectangle 283"/>
                <p:cNvSpPr>
                  <a:spLocks noChangeArrowheads="1"/>
                </p:cNvSpPr>
                <p:nvPr/>
              </p:nvSpPr>
              <p:spPr bwMode="auto">
                <a:xfrm>
                  <a:off x="2357" y="499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278" name="Group 286"/>
              <p:cNvGrpSpPr>
                <a:grpSpLocks/>
              </p:cNvGrpSpPr>
              <p:nvPr/>
            </p:nvGrpSpPr>
            <p:grpSpPr bwMode="auto">
              <a:xfrm>
                <a:off x="2727" y="4992"/>
                <a:ext cx="369" cy="384"/>
                <a:chOff x="2727" y="4992"/>
                <a:chExt cx="369" cy="384"/>
              </a:xfrm>
            </p:grpSpPr>
            <p:sp>
              <p:nvSpPr>
                <p:cNvPr id="37125" name="Rectangle 71"/>
                <p:cNvSpPr>
                  <a:spLocks noChangeArrowheads="1"/>
                </p:cNvSpPr>
                <p:nvPr/>
              </p:nvSpPr>
              <p:spPr bwMode="auto">
                <a:xfrm>
                  <a:off x="2770" y="499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26" name="Rectangle 285"/>
                <p:cNvSpPr>
                  <a:spLocks noChangeArrowheads="1"/>
                </p:cNvSpPr>
                <p:nvPr/>
              </p:nvSpPr>
              <p:spPr bwMode="auto">
                <a:xfrm>
                  <a:off x="2727" y="499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282" name="Group 288"/>
              <p:cNvGrpSpPr>
                <a:grpSpLocks/>
              </p:cNvGrpSpPr>
              <p:nvPr/>
            </p:nvGrpSpPr>
            <p:grpSpPr bwMode="auto">
              <a:xfrm>
                <a:off x="0" y="5376"/>
                <a:ext cx="1617" cy="384"/>
                <a:chOff x="0" y="5376"/>
                <a:chExt cx="1617" cy="384"/>
              </a:xfrm>
            </p:grpSpPr>
            <p:sp>
              <p:nvSpPr>
                <p:cNvPr id="37123" name="Rectangle 72"/>
                <p:cNvSpPr>
                  <a:spLocks noChangeArrowheads="1"/>
                </p:cNvSpPr>
                <p:nvPr/>
              </p:nvSpPr>
              <p:spPr bwMode="auto">
                <a:xfrm>
                  <a:off x="43" y="537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ravnoteža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24" name="Rectangle 287"/>
                <p:cNvSpPr>
                  <a:spLocks noChangeArrowheads="1"/>
                </p:cNvSpPr>
                <p:nvPr/>
              </p:nvSpPr>
              <p:spPr bwMode="auto">
                <a:xfrm>
                  <a:off x="0" y="537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285" name="Group 290"/>
              <p:cNvGrpSpPr>
                <a:grpSpLocks/>
              </p:cNvGrpSpPr>
              <p:nvPr/>
            </p:nvGrpSpPr>
            <p:grpSpPr bwMode="auto">
              <a:xfrm>
                <a:off x="1617" y="5376"/>
                <a:ext cx="370" cy="384"/>
                <a:chOff x="1617" y="5376"/>
                <a:chExt cx="370" cy="384"/>
              </a:xfrm>
            </p:grpSpPr>
            <p:sp>
              <p:nvSpPr>
                <p:cNvPr id="37121" name="Rectangle 73"/>
                <p:cNvSpPr>
                  <a:spLocks noChangeArrowheads="1"/>
                </p:cNvSpPr>
                <p:nvPr/>
              </p:nvSpPr>
              <p:spPr bwMode="auto">
                <a:xfrm>
                  <a:off x="1660" y="537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22" name="Rectangle 289"/>
                <p:cNvSpPr>
                  <a:spLocks noChangeArrowheads="1"/>
                </p:cNvSpPr>
                <p:nvPr/>
              </p:nvSpPr>
              <p:spPr bwMode="auto">
                <a:xfrm>
                  <a:off x="1617" y="537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286" name="Group 292"/>
              <p:cNvGrpSpPr>
                <a:grpSpLocks/>
              </p:cNvGrpSpPr>
              <p:nvPr/>
            </p:nvGrpSpPr>
            <p:grpSpPr bwMode="auto">
              <a:xfrm>
                <a:off x="1987" y="5376"/>
                <a:ext cx="370" cy="384"/>
                <a:chOff x="1987" y="5376"/>
                <a:chExt cx="370" cy="384"/>
              </a:xfrm>
            </p:grpSpPr>
            <p:sp>
              <p:nvSpPr>
                <p:cNvPr id="37119" name="Rectangle 74"/>
                <p:cNvSpPr>
                  <a:spLocks noChangeArrowheads="1"/>
                </p:cNvSpPr>
                <p:nvPr/>
              </p:nvSpPr>
              <p:spPr bwMode="auto">
                <a:xfrm>
                  <a:off x="2030" y="537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20" name="Rectangle 291"/>
                <p:cNvSpPr>
                  <a:spLocks noChangeArrowheads="1"/>
                </p:cNvSpPr>
                <p:nvPr/>
              </p:nvSpPr>
              <p:spPr bwMode="auto">
                <a:xfrm>
                  <a:off x="1987" y="537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287" name="Group 294"/>
              <p:cNvGrpSpPr>
                <a:grpSpLocks/>
              </p:cNvGrpSpPr>
              <p:nvPr/>
            </p:nvGrpSpPr>
            <p:grpSpPr bwMode="auto">
              <a:xfrm>
                <a:off x="2357" y="5376"/>
                <a:ext cx="370" cy="384"/>
                <a:chOff x="2357" y="5376"/>
                <a:chExt cx="370" cy="384"/>
              </a:xfrm>
            </p:grpSpPr>
            <p:sp>
              <p:nvSpPr>
                <p:cNvPr id="37117" name="Rectangle 75"/>
                <p:cNvSpPr>
                  <a:spLocks noChangeArrowheads="1"/>
                </p:cNvSpPr>
                <p:nvPr/>
              </p:nvSpPr>
              <p:spPr bwMode="auto">
                <a:xfrm>
                  <a:off x="2400" y="537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18" name="Rectangle 293"/>
                <p:cNvSpPr>
                  <a:spLocks noChangeArrowheads="1"/>
                </p:cNvSpPr>
                <p:nvPr/>
              </p:nvSpPr>
              <p:spPr bwMode="auto">
                <a:xfrm>
                  <a:off x="2357" y="537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288" name="Group 296"/>
              <p:cNvGrpSpPr>
                <a:grpSpLocks/>
              </p:cNvGrpSpPr>
              <p:nvPr/>
            </p:nvGrpSpPr>
            <p:grpSpPr bwMode="auto">
              <a:xfrm>
                <a:off x="2727" y="5376"/>
                <a:ext cx="369" cy="384"/>
                <a:chOff x="2727" y="5376"/>
                <a:chExt cx="369" cy="384"/>
              </a:xfrm>
            </p:grpSpPr>
            <p:sp>
              <p:nvSpPr>
                <p:cNvPr id="37115" name="Rectangle 76"/>
                <p:cNvSpPr>
                  <a:spLocks noChangeArrowheads="1"/>
                </p:cNvSpPr>
                <p:nvPr/>
              </p:nvSpPr>
              <p:spPr bwMode="auto">
                <a:xfrm>
                  <a:off x="2770" y="537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116" name="Rectangle 295"/>
                <p:cNvSpPr>
                  <a:spLocks noChangeArrowheads="1"/>
                </p:cNvSpPr>
                <p:nvPr/>
              </p:nvSpPr>
              <p:spPr bwMode="auto">
                <a:xfrm>
                  <a:off x="2727" y="537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289" name="Group 300"/>
              <p:cNvGrpSpPr>
                <a:grpSpLocks/>
              </p:cNvGrpSpPr>
              <p:nvPr/>
            </p:nvGrpSpPr>
            <p:grpSpPr bwMode="auto">
              <a:xfrm>
                <a:off x="0" y="5760"/>
                <a:ext cx="1617" cy="384"/>
                <a:chOff x="0" y="5760"/>
                <a:chExt cx="1617" cy="384"/>
              </a:xfrm>
            </p:grpSpPr>
            <p:sp>
              <p:nvSpPr>
                <p:cNvPr id="37111" name="Rectangle 299"/>
                <p:cNvSpPr>
                  <a:spLocks noChangeArrowheads="1"/>
                </p:cNvSpPr>
                <p:nvPr/>
              </p:nvSpPr>
              <p:spPr bwMode="auto">
                <a:xfrm>
                  <a:off x="0" y="5760"/>
                  <a:ext cx="1617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7290" name="Group 298"/>
                <p:cNvGrpSpPr>
                  <a:grpSpLocks/>
                </p:cNvGrpSpPr>
                <p:nvPr/>
              </p:nvGrpSpPr>
              <p:grpSpPr bwMode="auto">
                <a:xfrm>
                  <a:off x="0" y="5760"/>
                  <a:ext cx="1617" cy="384"/>
                  <a:chOff x="0" y="5760"/>
                  <a:chExt cx="1617" cy="384"/>
                </a:xfrm>
              </p:grpSpPr>
              <p:sp>
                <p:nvSpPr>
                  <p:cNvPr id="37113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5760"/>
                    <a:ext cx="1531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 b="1">
                        <a:latin typeface="Vagrounded Light YU" pitchFamily="34" charset="0"/>
                        <a:cs typeface="Times New Roman" pitchFamily="18" charset="0"/>
                      </a:rPr>
                      <a:t>Lična higijena (12 poena)</a:t>
                    </a:r>
                    <a:endParaRPr lang="en-US" sz="1400">
                      <a:latin typeface="Vagrounded Light YU" pitchFamily="34" charset="0"/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114" name="Rectangle 29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5760"/>
                    <a:ext cx="1617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291" name="Group 304"/>
              <p:cNvGrpSpPr>
                <a:grpSpLocks/>
              </p:cNvGrpSpPr>
              <p:nvPr/>
            </p:nvGrpSpPr>
            <p:grpSpPr bwMode="auto">
              <a:xfrm>
                <a:off x="1617" y="5760"/>
                <a:ext cx="370" cy="384"/>
                <a:chOff x="1617" y="5760"/>
                <a:chExt cx="370" cy="384"/>
              </a:xfrm>
            </p:grpSpPr>
            <p:sp>
              <p:nvSpPr>
                <p:cNvPr id="37107" name="Rectangle 303"/>
                <p:cNvSpPr>
                  <a:spLocks noChangeArrowheads="1"/>
                </p:cNvSpPr>
                <p:nvPr/>
              </p:nvSpPr>
              <p:spPr bwMode="auto">
                <a:xfrm>
                  <a:off x="1617" y="576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7292" name="Group 302"/>
                <p:cNvGrpSpPr>
                  <a:grpSpLocks/>
                </p:cNvGrpSpPr>
                <p:nvPr/>
              </p:nvGrpSpPr>
              <p:grpSpPr bwMode="auto">
                <a:xfrm>
                  <a:off x="1617" y="5760"/>
                  <a:ext cx="370" cy="384"/>
                  <a:chOff x="1617" y="5760"/>
                  <a:chExt cx="370" cy="384"/>
                </a:xfrm>
              </p:grpSpPr>
              <p:sp>
                <p:nvSpPr>
                  <p:cNvPr id="37109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660" y="576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110" name="Rectangle 301"/>
                  <p:cNvSpPr>
                    <a:spLocks noChangeArrowheads="1"/>
                  </p:cNvSpPr>
                  <p:nvPr/>
                </p:nvSpPr>
                <p:spPr bwMode="auto">
                  <a:xfrm>
                    <a:off x="1617" y="576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293" name="Group 308"/>
              <p:cNvGrpSpPr>
                <a:grpSpLocks/>
              </p:cNvGrpSpPr>
              <p:nvPr/>
            </p:nvGrpSpPr>
            <p:grpSpPr bwMode="auto">
              <a:xfrm>
                <a:off x="1987" y="5760"/>
                <a:ext cx="370" cy="384"/>
                <a:chOff x="1987" y="5760"/>
                <a:chExt cx="370" cy="384"/>
              </a:xfrm>
            </p:grpSpPr>
            <p:sp>
              <p:nvSpPr>
                <p:cNvPr id="37103" name="Rectangle 307"/>
                <p:cNvSpPr>
                  <a:spLocks noChangeArrowheads="1"/>
                </p:cNvSpPr>
                <p:nvPr/>
              </p:nvSpPr>
              <p:spPr bwMode="auto">
                <a:xfrm>
                  <a:off x="1987" y="576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7294" name="Group 306"/>
                <p:cNvGrpSpPr>
                  <a:grpSpLocks/>
                </p:cNvGrpSpPr>
                <p:nvPr/>
              </p:nvGrpSpPr>
              <p:grpSpPr bwMode="auto">
                <a:xfrm>
                  <a:off x="1987" y="5760"/>
                  <a:ext cx="370" cy="384"/>
                  <a:chOff x="1987" y="5760"/>
                  <a:chExt cx="370" cy="384"/>
                </a:xfrm>
              </p:grpSpPr>
              <p:sp>
                <p:nvSpPr>
                  <p:cNvPr id="37105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576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106" name="Rectangle 305"/>
                  <p:cNvSpPr>
                    <a:spLocks noChangeArrowheads="1"/>
                  </p:cNvSpPr>
                  <p:nvPr/>
                </p:nvSpPr>
                <p:spPr bwMode="auto">
                  <a:xfrm>
                    <a:off x="1987" y="576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295" name="Group 312"/>
              <p:cNvGrpSpPr>
                <a:grpSpLocks/>
              </p:cNvGrpSpPr>
              <p:nvPr/>
            </p:nvGrpSpPr>
            <p:grpSpPr bwMode="auto">
              <a:xfrm>
                <a:off x="2357" y="5760"/>
                <a:ext cx="370" cy="384"/>
                <a:chOff x="2357" y="5760"/>
                <a:chExt cx="370" cy="384"/>
              </a:xfrm>
            </p:grpSpPr>
            <p:sp>
              <p:nvSpPr>
                <p:cNvPr id="37099" name="Rectangle 311"/>
                <p:cNvSpPr>
                  <a:spLocks noChangeArrowheads="1"/>
                </p:cNvSpPr>
                <p:nvPr/>
              </p:nvSpPr>
              <p:spPr bwMode="auto">
                <a:xfrm>
                  <a:off x="2357" y="576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7296" name="Group 310"/>
                <p:cNvGrpSpPr>
                  <a:grpSpLocks/>
                </p:cNvGrpSpPr>
                <p:nvPr/>
              </p:nvGrpSpPr>
              <p:grpSpPr bwMode="auto">
                <a:xfrm>
                  <a:off x="2357" y="5760"/>
                  <a:ext cx="370" cy="384"/>
                  <a:chOff x="2357" y="5760"/>
                  <a:chExt cx="370" cy="384"/>
                </a:xfrm>
              </p:grpSpPr>
              <p:sp>
                <p:nvSpPr>
                  <p:cNvPr id="37101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576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102" name="Rectangle 309"/>
                  <p:cNvSpPr>
                    <a:spLocks noChangeArrowheads="1"/>
                  </p:cNvSpPr>
                  <p:nvPr/>
                </p:nvSpPr>
                <p:spPr bwMode="auto">
                  <a:xfrm>
                    <a:off x="2357" y="576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297" name="Group 316"/>
              <p:cNvGrpSpPr>
                <a:grpSpLocks/>
              </p:cNvGrpSpPr>
              <p:nvPr/>
            </p:nvGrpSpPr>
            <p:grpSpPr bwMode="auto">
              <a:xfrm>
                <a:off x="2727" y="5760"/>
                <a:ext cx="369" cy="384"/>
                <a:chOff x="2727" y="5760"/>
                <a:chExt cx="369" cy="384"/>
              </a:xfrm>
            </p:grpSpPr>
            <p:sp>
              <p:nvSpPr>
                <p:cNvPr id="37095" name="Rectangle 315"/>
                <p:cNvSpPr>
                  <a:spLocks noChangeArrowheads="1"/>
                </p:cNvSpPr>
                <p:nvPr/>
              </p:nvSpPr>
              <p:spPr bwMode="auto">
                <a:xfrm>
                  <a:off x="2727" y="5760"/>
                  <a:ext cx="369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7298" name="Group 314"/>
                <p:cNvGrpSpPr>
                  <a:grpSpLocks/>
                </p:cNvGrpSpPr>
                <p:nvPr/>
              </p:nvGrpSpPr>
              <p:grpSpPr bwMode="auto">
                <a:xfrm>
                  <a:off x="2727" y="5760"/>
                  <a:ext cx="369" cy="384"/>
                  <a:chOff x="2727" y="5760"/>
                  <a:chExt cx="369" cy="384"/>
                </a:xfrm>
              </p:grpSpPr>
              <p:sp>
                <p:nvSpPr>
                  <p:cNvPr id="37097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2770" y="5760"/>
                    <a:ext cx="283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098" name="Rectangle 313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5760"/>
                    <a:ext cx="369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299" name="Group 318"/>
              <p:cNvGrpSpPr>
                <a:grpSpLocks/>
              </p:cNvGrpSpPr>
              <p:nvPr/>
            </p:nvGrpSpPr>
            <p:grpSpPr bwMode="auto">
              <a:xfrm>
                <a:off x="0" y="6144"/>
                <a:ext cx="1617" cy="384"/>
                <a:chOff x="0" y="6144"/>
                <a:chExt cx="1617" cy="384"/>
              </a:xfrm>
            </p:grpSpPr>
            <p:sp>
              <p:nvSpPr>
                <p:cNvPr id="37093" name="Rectangle 82"/>
                <p:cNvSpPr>
                  <a:spLocks noChangeArrowheads="1"/>
                </p:cNvSpPr>
                <p:nvPr/>
              </p:nvSpPr>
              <p:spPr bwMode="auto">
                <a:xfrm>
                  <a:off x="43" y="614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pranje zuba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94" name="Rectangle 317"/>
                <p:cNvSpPr>
                  <a:spLocks noChangeArrowheads="1"/>
                </p:cNvSpPr>
                <p:nvPr/>
              </p:nvSpPr>
              <p:spPr bwMode="auto">
                <a:xfrm>
                  <a:off x="0" y="614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00" name="Group 320"/>
              <p:cNvGrpSpPr>
                <a:grpSpLocks/>
              </p:cNvGrpSpPr>
              <p:nvPr/>
            </p:nvGrpSpPr>
            <p:grpSpPr bwMode="auto">
              <a:xfrm>
                <a:off x="1617" y="6144"/>
                <a:ext cx="370" cy="384"/>
                <a:chOff x="1617" y="6144"/>
                <a:chExt cx="370" cy="384"/>
              </a:xfrm>
            </p:grpSpPr>
            <p:sp>
              <p:nvSpPr>
                <p:cNvPr id="37091" name="Rectangle 83"/>
                <p:cNvSpPr>
                  <a:spLocks noChangeArrowheads="1"/>
                </p:cNvSpPr>
                <p:nvPr/>
              </p:nvSpPr>
              <p:spPr bwMode="auto">
                <a:xfrm>
                  <a:off x="1660" y="614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92" name="Rectangle 319"/>
                <p:cNvSpPr>
                  <a:spLocks noChangeArrowheads="1"/>
                </p:cNvSpPr>
                <p:nvPr/>
              </p:nvSpPr>
              <p:spPr bwMode="auto">
                <a:xfrm>
                  <a:off x="1617" y="614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01" name="Group 322"/>
              <p:cNvGrpSpPr>
                <a:grpSpLocks/>
              </p:cNvGrpSpPr>
              <p:nvPr/>
            </p:nvGrpSpPr>
            <p:grpSpPr bwMode="auto">
              <a:xfrm>
                <a:off x="1987" y="6144"/>
                <a:ext cx="370" cy="384"/>
                <a:chOff x="1987" y="6144"/>
                <a:chExt cx="370" cy="384"/>
              </a:xfrm>
            </p:grpSpPr>
            <p:sp>
              <p:nvSpPr>
                <p:cNvPr id="37089" name="Rectangle 84"/>
                <p:cNvSpPr>
                  <a:spLocks noChangeArrowheads="1"/>
                </p:cNvSpPr>
                <p:nvPr/>
              </p:nvSpPr>
              <p:spPr bwMode="auto">
                <a:xfrm>
                  <a:off x="2030" y="614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90" name="Rectangle 321"/>
                <p:cNvSpPr>
                  <a:spLocks noChangeArrowheads="1"/>
                </p:cNvSpPr>
                <p:nvPr/>
              </p:nvSpPr>
              <p:spPr bwMode="auto">
                <a:xfrm>
                  <a:off x="1987" y="614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02" name="Group 324"/>
              <p:cNvGrpSpPr>
                <a:grpSpLocks/>
              </p:cNvGrpSpPr>
              <p:nvPr/>
            </p:nvGrpSpPr>
            <p:grpSpPr bwMode="auto">
              <a:xfrm>
                <a:off x="2357" y="6144"/>
                <a:ext cx="370" cy="384"/>
                <a:chOff x="2357" y="6144"/>
                <a:chExt cx="370" cy="384"/>
              </a:xfrm>
            </p:grpSpPr>
            <p:sp>
              <p:nvSpPr>
                <p:cNvPr id="37087" name="Rectangle 85"/>
                <p:cNvSpPr>
                  <a:spLocks noChangeArrowheads="1"/>
                </p:cNvSpPr>
                <p:nvPr/>
              </p:nvSpPr>
              <p:spPr bwMode="auto">
                <a:xfrm>
                  <a:off x="2400" y="614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88" name="Rectangle 323"/>
                <p:cNvSpPr>
                  <a:spLocks noChangeArrowheads="1"/>
                </p:cNvSpPr>
                <p:nvPr/>
              </p:nvSpPr>
              <p:spPr bwMode="auto">
                <a:xfrm>
                  <a:off x="2357" y="614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03" name="Group 326"/>
              <p:cNvGrpSpPr>
                <a:grpSpLocks/>
              </p:cNvGrpSpPr>
              <p:nvPr/>
            </p:nvGrpSpPr>
            <p:grpSpPr bwMode="auto">
              <a:xfrm>
                <a:off x="2727" y="6144"/>
                <a:ext cx="369" cy="384"/>
                <a:chOff x="2727" y="6144"/>
                <a:chExt cx="369" cy="384"/>
              </a:xfrm>
            </p:grpSpPr>
            <p:sp>
              <p:nvSpPr>
                <p:cNvPr id="37085" name="Rectangle 86"/>
                <p:cNvSpPr>
                  <a:spLocks noChangeArrowheads="1"/>
                </p:cNvSpPr>
                <p:nvPr/>
              </p:nvSpPr>
              <p:spPr bwMode="auto">
                <a:xfrm>
                  <a:off x="2770" y="614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86" name="Rectangle 325"/>
                <p:cNvSpPr>
                  <a:spLocks noChangeArrowheads="1"/>
                </p:cNvSpPr>
                <p:nvPr/>
              </p:nvSpPr>
              <p:spPr bwMode="auto">
                <a:xfrm>
                  <a:off x="2727" y="614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04" name="Group 328"/>
              <p:cNvGrpSpPr>
                <a:grpSpLocks/>
              </p:cNvGrpSpPr>
              <p:nvPr/>
            </p:nvGrpSpPr>
            <p:grpSpPr bwMode="auto">
              <a:xfrm>
                <a:off x="0" y="6528"/>
                <a:ext cx="1617" cy="384"/>
                <a:chOff x="0" y="6528"/>
                <a:chExt cx="1617" cy="384"/>
              </a:xfrm>
            </p:grpSpPr>
            <p:sp>
              <p:nvSpPr>
                <p:cNvPr id="37083" name="Rectangle 87"/>
                <p:cNvSpPr>
                  <a:spLocks noChangeArrowheads="1"/>
                </p:cNvSpPr>
                <p:nvPr/>
              </p:nvSpPr>
              <p:spPr bwMode="auto">
                <a:xfrm>
                  <a:off x="43" y="652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češljanje kose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84" name="Rectangle 327"/>
                <p:cNvSpPr>
                  <a:spLocks noChangeArrowheads="1"/>
                </p:cNvSpPr>
                <p:nvPr/>
              </p:nvSpPr>
              <p:spPr bwMode="auto">
                <a:xfrm>
                  <a:off x="0" y="652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05" name="Group 330"/>
              <p:cNvGrpSpPr>
                <a:grpSpLocks/>
              </p:cNvGrpSpPr>
              <p:nvPr/>
            </p:nvGrpSpPr>
            <p:grpSpPr bwMode="auto">
              <a:xfrm>
                <a:off x="1617" y="6528"/>
                <a:ext cx="370" cy="384"/>
                <a:chOff x="1617" y="6528"/>
                <a:chExt cx="370" cy="384"/>
              </a:xfrm>
            </p:grpSpPr>
            <p:sp>
              <p:nvSpPr>
                <p:cNvPr id="37081" name="Rectangle 88"/>
                <p:cNvSpPr>
                  <a:spLocks noChangeArrowheads="1"/>
                </p:cNvSpPr>
                <p:nvPr/>
              </p:nvSpPr>
              <p:spPr bwMode="auto">
                <a:xfrm>
                  <a:off x="1660" y="652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82" name="Rectangle 329"/>
                <p:cNvSpPr>
                  <a:spLocks noChangeArrowheads="1"/>
                </p:cNvSpPr>
                <p:nvPr/>
              </p:nvSpPr>
              <p:spPr bwMode="auto">
                <a:xfrm>
                  <a:off x="1617" y="652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06" name="Group 332"/>
              <p:cNvGrpSpPr>
                <a:grpSpLocks/>
              </p:cNvGrpSpPr>
              <p:nvPr/>
            </p:nvGrpSpPr>
            <p:grpSpPr bwMode="auto">
              <a:xfrm>
                <a:off x="1987" y="6528"/>
                <a:ext cx="370" cy="384"/>
                <a:chOff x="1987" y="6528"/>
                <a:chExt cx="370" cy="384"/>
              </a:xfrm>
            </p:grpSpPr>
            <p:sp>
              <p:nvSpPr>
                <p:cNvPr id="37079" name="Rectangle 89"/>
                <p:cNvSpPr>
                  <a:spLocks noChangeArrowheads="1"/>
                </p:cNvSpPr>
                <p:nvPr/>
              </p:nvSpPr>
              <p:spPr bwMode="auto">
                <a:xfrm>
                  <a:off x="2030" y="652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80" name="Rectangle 331"/>
                <p:cNvSpPr>
                  <a:spLocks noChangeArrowheads="1"/>
                </p:cNvSpPr>
                <p:nvPr/>
              </p:nvSpPr>
              <p:spPr bwMode="auto">
                <a:xfrm>
                  <a:off x="1987" y="652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07" name="Group 334"/>
              <p:cNvGrpSpPr>
                <a:grpSpLocks/>
              </p:cNvGrpSpPr>
              <p:nvPr/>
            </p:nvGrpSpPr>
            <p:grpSpPr bwMode="auto">
              <a:xfrm>
                <a:off x="2357" y="6528"/>
                <a:ext cx="370" cy="384"/>
                <a:chOff x="2357" y="6528"/>
                <a:chExt cx="370" cy="384"/>
              </a:xfrm>
            </p:grpSpPr>
            <p:sp>
              <p:nvSpPr>
                <p:cNvPr id="37077" name="Rectangle 90"/>
                <p:cNvSpPr>
                  <a:spLocks noChangeArrowheads="1"/>
                </p:cNvSpPr>
                <p:nvPr/>
              </p:nvSpPr>
              <p:spPr bwMode="auto">
                <a:xfrm>
                  <a:off x="2400" y="652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78" name="Rectangle 333"/>
                <p:cNvSpPr>
                  <a:spLocks noChangeArrowheads="1"/>
                </p:cNvSpPr>
                <p:nvPr/>
              </p:nvSpPr>
              <p:spPr bwMode="auto">
                <a:xfrm>
                  <a:off x="2357" y="652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08" name="Group 336"/>
              <p:cNvGrpSpPr>
                <a:grpSpLocks/>
              </p:cNvGrpSpPr>
              <p:nvPr/>
            </p:nvGrpSpPr>
            <p:grpSpPr bwMode="auto">
              <a:xfrm>
                <a:off x="2727" y="6528"/>
                <a:ext cx="369" cy="384"/>
                <a:chOff x="2727" y="6528"/>
                <a:chExt cx="369" cy="384"/>
              </a:xfrm>
            </p:grpSpPr>
            <p:sp>
              <p:nvSpPr>
                <p:cNvPr id="37075" name="Rectangle 91"/>
                <p:cNvSpPr>
                  <a:spLocks noChangeArrowheads="1"/>
                </p:cNvSpPr>
                <p:nvPr/>
              </p:nvSpPr>
              <p:spPr bwMode="auto">
                <a:xfrm>
                  <a:off x="2770" y="652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76" name="Rectangle 335"/>
                <p:cNvSpPr>
                  <a:spLocks noChangeArrowheads="1"/>
                </p:cNvSpPr>
                <p:nvPr/>
              </p:nvSpPr>
              <p:spPr bwMode="auto">
                <a:xfrm>
                  <a:off x="2727" y="652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09" name="Group 338"/>
              <p:cNvGrpSpPr>
                <a:grpSpLocks/>
              </p:cNvGrpSpPr>
              <p:nvPr/>
            </p:nvGrpSpPr>
            <p:grpSpPr bwMode="auto">
              <a:xfrm>
                <a:off x="0" y="6912"/>
                <a:ext cx="1617" cy="384"/>
                <a:chOff x="0" y="6912"/>
                <a:chExt cx="1617" cy="384"/>
              </a:xfrm>
            </p:grpSpPr>
            <p:sp>
              <p:nvSpPr>
                <p:cNvPr id="37073" name="Rectangle 92"/>
                <p:cNvSpPr>
                  <a:spLocks noChangeArrowheads="1"/>
                </p:cNvSpPr>
                <p:nvPr/>
              </p:nvSpPr>
              <p:spPr bwMode="auto">
                <a:xfrm>
                  <a:off x="43" y="691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upotreba tampona(žene)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74" name="Rectangle 337"/>
                <p:cNvSpPr>
                  <a:spLocks noChangeArrowheads="1"/>
                </p:cNvSpPr>
                <p:nvPr/>
              </p:nvSpPr>
              <p:spPr bwMode="auto">
                <a:xfrm>
                  <a:off x="0" y="691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10" name="Group 340"/>
              <p:cNvGrpSpPr>
                <a:grpSpLocks/>
              </p:cNvGrpSpPr>
              <p:nvPr/>
            </p:nvGrpSpPr>
            <p:grpSpPr bwMode="auto">
              <a:xfrm>
                <a:off x="1617" y="6912"/>
                <a:ext cx="370" cy="384"/>
                <a:chOff x="1617" y="6912"/>
                <a:chExt cx="370" cy="384"/>
              </a:xfrm>
            </p:grpSpPr>
            <p:sp>
              <p:nvSpPr>
                <p:cNvPr id="37071" name="Rectangle 93"/>
                <p:cNvSpPr>
                  <a:spLocks noChangeArrowheads="1"/>
                </p:cNvSpPr>
                <p:nvPr/>
              </p:nvSpPr>
              <p:spPr bwMode="auto">
                <a:xfrm>
                  <a:off x="1660" y="691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72" name="Rectangle 339"/>
                <p:cNvSpPr>
                  <a:spLocks noChangeArrowheads="1"/>
                </p:cNvSpPr>
                <p:nvPr/>
              </p:nvSpPr>
              <p:spPr bwMode="auto">
                <a:xfrm>
                  <a:off x="1617" y="691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11" name="Group 342"/>
              <p:cNvGrpSpPr>
                <a:grpSpLocks/>
              </p:cNvGrpSpPr>
              <p:nvPr/>
            </p:nvGrpSpPr>
            <p:grpSpPr bwMode="auto">
              <a:xfrm>
                <a:off x="1987" y="6912"/>
                <a:ext cx="370" cy="384"/>
                <a:chOff x="1987" y="6912"/>
                <a:chExt cx="370" cy="384"/>
              </a:xfrm>
            </p:grpSpPr>
            <p:sp>
              <p:nvSpPr>
                <p:cNvPr id="37069" name="Rectangle 94"/>
                <p:cNvSpPr>
                  <a:spLocks noChangeArrowheads="1"/>
                </p:cNvSpPr>
                <p:nvPr/>
              </p:nvSpPr>
              <p:spPr bwMode="auto">
                <a:xfrm>
                  <a:off x="2030" y="691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70" name="Rectangle 341"/>
                <p:cNvSpPr>
                  <a:spLocks noChangeArrowheads="1"/>
                </p:cNvSpPr>
                <p:nvPr/>
              </p:nvSpPr>
              <p:spPr bwMode="auto">
                <a:xfrm>
                  <a:off x="1987" y="691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12" name="Group 344"/>
              <p:cNvGrpSpPr>
                <a:grpSpLocks/>
              </p:cNvGrpSpPr>
              <p:nvPr/>
            </p:nvGrpSpPr>
            <p:grpSpPr bwMode="auto">
              <a:xfrm>
                <a:off x="2357" y="6912"/>
                <a:ext cx="370" cy="384"/>
                <a:chOff x="2357" y="6912"/>
                <a:chExt cx="370" cy="384"/>
              </a:xfrm>
            </p:grpSpPr>
            <p:sp>
              <p:nvSpPr>
                <p:cNvPr id="37067" name="Rectangle 95"/>
                <p:cNvSpPr>
                  <a:spLocks noChangeArrowheads="1"/>
                </p:cNvSpPr>
                <p:nvPr/>
              </p:nvSpPr>
              <p:spPr bwMode="auto">
                <a:xfrm>
                  <a:off x="2400" y="691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68" name="Rectangle 343"/>
                <p:cNvSpPr>
                  <a:spLocks noChangeArrowheads="1"/>
                </p:cNvSpPr>
                <p:nvPr/>
              </p:nvSpPr>
              <p:spPr bwMode="auto">
                <a:xfrm>
                  <a:off x="2357" y="691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13" name="Group 346"/>
              <p:cNvGrpSpPr>
                <a:grpSpLocks/>
              </p:cNvGrpSpPr>
              <p:nvPr/>
            </p:nvGrpSpPr>
            <p:grpSpPr bwMode="auto">
              <a:xfrm>
                <a:off x="2727" y="6912"/>
                <a:ext cx="369" cy="384"/>
                <a:chOff x="2727" y="6912"/>
                <a:chExt cx="369" cy="384"/>
              </a:xfrm>
            </p:grpSpPr>
            <p:sp>
              <p:nvSpPr>
                <p:cNvPr id="37065" name="Rectangle 96"/>
                <p:cNvSpPr>
                  <a:spLocks noChangeArrowheads="1"/>
                </p:cNvSpPr>
                <p:nvPr/>
              </p:nvSpPr>
              <p:spPr bwMode="auto">
                <a:xfrm>
                  <a:off x="2770" y="691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66" name="Rectangle 345"/>
                <p:cNvSpPr>
                  <a:spLocks noChangeArrowheads="1"/>
                </p:cNvSpPr>
                <p:nvPr/>
              </p:nvSpPr>
              <p:spPr bwMode="auto">
                <a:xfrm>
                  <a:off x="2727" y="691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14" name="Group 348"/>
              <p:cNvGrpSpPr>
                <a:grpSpLocks/>
              </p:cNvGrpSpPr>
              <p:nvPr/>
            </p:nvGrpSpPr>
            <p:grpSpPr bwMode="auto">
              <a:xfrm>
                <a:off x="0" y="7296"/>
                <a:ext cx="1617" cy="384"/>
                <a:chOff x="0" y="7296"/>
                <a:chExt cx="1617" cy="384"/>
              </a:xfrm>
            </p:grpSpPr>
            <p:sp>
              <p:nvSpPr>
                <p:cNvPr id="37063" name="Rectangle 97"/>
                <p:cNvSpPr>
                  <a:spLocks noChangeArrowheads="1"/>
                </p:cNvSpPr>
                <p:nvPr/>
              </p:nvSpPr>
              <p:spPr bwMode="auto">
                <a:xfrm>
                  <a:off x="43" y="729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brijanje (muškarci)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64" name="Rectangle 347"/>
                <p:cNvSpPr>
                  <a:spLocks noChangeArrowheads="1"/>
                </p:cNvSpPr>
                <p:nvPr/>
              </p:nvSpPr>
              <p:spPr bwMode="auto">
                <a:xfrm>
                  <a:off x="0" y="729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15" name="Group 350"/>
              <p:cNvGrpSpPr>
                <a:grpSpLocks/>
              </p:cNvGrpSpPr>
              <p:nvPr/>
            </p:nvGrpSpPr>
            <p:grpSpPr bwMode="auto">
              <a:xfrm>
                <a:off x="1617" y="7296"/>
                <a:ext cx="370" cy="384"/>
                <a:chOff x="1617" y="7296"/>
                <a:chExt cx="370" cy="384"/>
              </a:xfrm>
            </p:grpSpPr>
            <p:sp>
              <p:nvSpPr>
                <p:cNvPr id="37061" name="Rectangle 98"/>
                <p:cNvSpPr>
                  <a:spLocks noChangeArrowheads="1"/>
                </p:cNvSpPr>
                <p:nvPr/>
              </p:nvSpPr>
              <p:spPr bwMode="auto">
                <a:xfrm>
                  <a:off x="1660" y="729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62" name="Rectangle 349"/>
                <p:cNvSpPr>
                  <a:spLocks noChangeArrowheads="1"/>
                </p:cNvSpPr>
                <p:nvPr/>
              </p:nvSpPr>
              <p:spPr bwMode="auto">
                <a:xfrm>
                  <a:off x="1617" y="729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16" name="Group 352"/>
              <p:cNvGrpSpPr>
                <a:grpSpLocks/>
              </p:cNvGrpSpPr>
              <p:nvPr/>
            </p:nvGrpSpPr>
            <p:grpSpPr bwMode="auto">
              <a:xfrm>
                <a:off x="1987" y="7296"/>
                <a:ext cx="370" cy="384"/>
                <a:chOff x="1987" y="7296"/>
                <a:chExt cx="370" cy="384"/>
              </a:xfrm>
            </p:grpSpPr>
            <p:sp>
              <p:nvSpPr>
                <p:cNvPr id="37059" name="Rectangle 99"/>
                <p:cNvSpPr>
                  <a:spLocks noChangeArrowheads="1"/>
                </p:cNvSpPr>
                <p:nvPr/>
              </p:nvSpPr>
              <p:spPr bwMode="auto">
                <a:xfrm>
                  <a:off x="2030" y="729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60" name="Rectangle 351"/>
                <p:cNvSpPr>
                  <a:spLocks noChangeArrowheads="1"/>
                </p:cNvSpPr>
                <p:nvPr/>
              </p:nvSpPr>
              <p:spPr bwMode="auto">
                <a:xfrm>
                  <a:off x="1987" y="729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17" name="Group 354"/>
              <p:cNvGrpSpPr>
                <a:grpSpLocks/>
              </p:cNvGrpSpPr>
              <p:nvPr/>
            </p:nvGrpSpPr>
            <p:grpSpPr bwMode="auto">
              <a:xfrm>
                <a:off x="2357" y="7296"/>
                <a:ext cx="370" cy="384"/>
                <a:chOff x="2357" y="7296"/>
                <a:chExt cx="370" cy="384"/>
              </a:xfrm>
            </p:grpSpPr>
            <p:sp>
              <p:nvSpPr>
                <p:cNvPr id="37057" name="Rectangle 100"/>
                <p:cNvSpPr>
                  <a:spLocks noChangeArrowheads="1"/>
                </p:cNvSpPr>
                <p:nvPr/>
              </p:nvSpPr>
              <p:spPr bwMode="auto">
                <a:xfrm>
                  <a:off x="2400" y="729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58" name="Rectangle 353"/>
                <p:cNvSpPr>
                  <a:spLocks noChangeArrowheads="1"/>
                </p:cNvSpPr>
                <p:nvPr/>
              </p:nvSpPr>
              <p:spPr bwMode="auto">
                <a:xfrm>
                  <a:off x="2357" y="729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18" name="Group 356"/>
              <p:cNvGrpSpPr>
                <a:grpSpLocks/>
              </p:cNvGrpSpPr>
              <p:nvPr/>
            </p:nvGrpSpPr>
            <p:grpSpPr bwMode="auto">
              <a:xfrm>
                <a:off x="2727" y="7296"/>
                <a:ext cx="369" cy="384"/>
                <a:chOff x="2727" y="7296"/>
                <a:chExt cx="369" cy="384"/>
              </a:xfrm>
            </p:grpSpPr>
            <p:sp>
              <p:nvSpPr>
                <p:cNvPr id="37055" name="Rectangle 101"/>
                <p:cNvSpPr>
                  <a:spLocks noChangeArrowheads="1"/>
                </p:cNvSpPr>
                <p:nvPr/>
              </p:nvSpPr>
              <p:spPr bwMode="auto">
                <a:xfrm>
                  <a:off x="2770" y="729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56" name="Rectangle 355"/>
                <p:cNvSpPr>
                  <a:spLocks noChangeArrowheads="1"/>
                </p:cNvSpPr>
                <p:nvPr/>
              </p:nvSpPr>
              <p:spPr bwMode="auto">
                <a:xfrm>
                  <a:off x="2727" y="729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19" name="Group 360"/>
              <p:cNvGrpSpPr>
                <a:grpSpLocks/>
              </p:cNvGrpSpPr>
              <p:nvPr/>
            </p:nvGrpSpPr>
            <p:grpSpPr bwMode="auto">
              <a:xfrm>
                <a:off x="0" y="7680"/>
                <a:ext cx="1617" cy="384"/>
                <a:chOff x="0" y="7680"/>
                <a:chExt cx="1617" cy="384"/>
              </a:xfrm>
            </p:grpSpPr>
            <p:sp>
              <p:nvSpPr>
                <p:cNvPr id="37051" name="Rectangle 359"/>
                <p:cNvSpPr>
                  <a:spLocks noChangeArrowheads="1"/>
                </p:cNvSpPr>
                <p:nvPr/>
              </p:nvSpPr>
              <p:spPr bwMode="auto">
                <a:xfrm>
                  <a:off x="0" y="7680"/>
                  <a:ext cx="1617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7320" name="Group 358"/>
                <p:cNvGrpSpPr>
                  <a:grpSpLocks/>
                </p:cNvGrpSpPr>
                <p:nvPr/>
              </p:nvGrpSpPr>
              <p:grpSpPr bwMode="auto">
                <a:xfrm>
                  <a:off x="0" y="7680"/>
                  <a:ext cx="1617" cy="384"/>
                  <a:chOff x="0" y="7680"/>
                  <a:chExt cx="1617" cy="384"/>
                </a:xfrm>
              </p:grpSpPr>
              <p:sp>
                <p:nvSpPr>
                  <p:cNvPr id="37053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7680"/>
                    <a:ext cx="1531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 b="1">
                        <a:latin typeface="Vagrounded Light YU" pitchFamily="34" charset="0"/>
                        <a:cs typeface="Times New Roman" pitchFamily="18" charset="0"/>
                      </a:rPr>
                      <a:t>Oblačenje (20 poena)</a:t>
                    </a:r>
                    <a:endParaRPr lang="en-US" sz="1400">
                      <a:latin typeface="Vagrounded Light YU" pitchFamily="34" charset="0"/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054" name="Rectangle 35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7680"/>
                    <a:ext cx="1617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321" name="Group 364"/>
              <p:cNvGrpSpPr>
                <a:grpSpLocks/>
              </p:cNvGrpSpPr>
              <p:nvPr/>
            </p:nvGrpSpPr>
            <p:grpSpPr bwMode="auto">
              <a:xfrm>
                <a:off x="1617" y="7680"/>
                <a:ext cx="370" cy="384"/>
                <a:chOff x="1617" y="7680"/>
                <a:chExt cx="370" cy="384"/>
              </a:xfrm>
            </p:grpSpPr>
            <p:sp>
              <p:nvSpPr>
                <p:cNvPr id="37047" name="Rectangle 363"/>
                <p:cNvSpPr>
                  <a:spLocks noChangeArrowheads="1"/>
                </p:cNvSpPr>
                <p:nvPr/>
              </p:nvSpPr>
              <p:spPr bwMode="auto">
                <a:xfrm>
                  <a:off x="1617" y="768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7322" name="Group 362"/>
                <p:cNvGrpSpPr>
                  <a:grpSpLocks/>
                </p:cNvGrpSpPr>
                <p:nvPr/>
              </p:nvGrpSpPr>
              <p:grpSpPr bwMode="auto">
                <a:xfrm>
                  <a:off x="1617" y="7680"/>
                  <a:ext cx="370" cy="384"/>
                  <a:chOff x="1617" y="7680"/>
                  <a:chExt cx="370" cy="384"/>
                </a:xfrm>
              </p:grpSpPr>
              <p:sp>
                <p:nvSpPr>
                  <p:cNvPr id="37049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1660" y="768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050" name="Rectangle 361"/>
                  <p:cNvSpPr>
                    <a:spLocks noChangeArrowheads="1"/>
                  </p:cNvSpPr>
                  <p:nvPr/>
                </p:nvSpPr>
                <p:spPr bwMode="auto">
                  <a:xfrm>
                    <a:off x="1617" y="768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323" name="Group 368"/>
              <p:cNvGrpSpPr>
                <a:grpSpLocks/>
              </p:cNvGrpSpPr>
              <p:nvPr/>
            </p:nvGrpSpPr>
            <p:grpSpPr bwMode="auto">
              <a:xfrm>
                <a:off x="1987" y="7680"/>
                <a:ext cx="370" cy="384"/>
                <a:chOff x="1987" y="7680"/>
                <a:chExt cx="370" cy="384"/>
              </a:xfrm>
            </p:grpSpPr>
            <p:sp>
              <p:nvSpPr>
                <p:cNvPr id="37043" name="Rectangle 367"/>
                <p:cNvSpPr>
                  <a:spLocks noChangeArrowheads="1"/>
                </p:cNvSpPr>
                <p:nvPr/>
              </p:nvSpPr>
              <p:spPr bwMode="auto">
                <a:xfrm>
                  <a:off x="1987" y="768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7324" name="Group 366"/>
                <p:cNvGrpSpPr>
                  <a:grpSpLocks/>
                </p:cNvGrpSpPr>
                <p:nvPr/>
              </p:nvGrpSpPr>
              <p:grpSpPr bwMode="auto">
                <a:xfrm>
                  <a:off x="1987" y="7680"/>
                  <a:ext cx="370" cy="384"/>
                  <a:chOff x="1987" y="7680"/>
                  <a:chExt cx="370" cy="384"/>
                </a:xfrm>
              </p:grpSpPr>
              <p:sp>
                <p:nvSpPr>
                  <p:cNvPr id="37045" name="Rectangle 104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768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046" name="Rectangle 365"/>
                  <p:cNvSpPr>
                    <a:spLocks noChangeArrowheads="1"/>
                  </p:cNvSpPr>
                  <p:nvPr/>
                </p:nvSpPr>
                <p:spPr bwMode="auto">
                  <a:xfrm>
                    <a:off x="1987" y="768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325" name="Group 372"/>
              <p:cNvGrpSpPr>
                <a:grpSpLocks/>
              </p:cNvGrpSpPr>
              <p:nvPr/>
            </p:nvGrpSpPr>
            <p:grpSpPr bwMode="auto">
              <a:xfrm>
                <a:off x="2357" y="7680"/>
                <a:ext cx="370" cy="384"/>
                <a:chOff x="2357" y="7680"/>
                <a:chExt cx="370" cy="384"/>
              </a:xfrm>
            </p:grpSpPr>
            <p:sp>
              <p:nvSpPr>
                <p:cNvPr id="37039" name="Rectangle 371"/>
                <p:cNvSpPr>
                  <a:spLocks noChangeArrowheads="1"/>
                </p:cNvSpPr>
                <p:nvPr/>
              </p:nvSpPr>
              <p:spPr bwMode="auto">
                <a:xfrm>
                  <a:off x="2357" y="768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7326" name="Group 370"/>
                <p:cNvGrpSpPr>
                  <a:grpSpLocks/>
                </p:cNvGrpSpPr>
                <p:nvPr/>
              </p:nvGrpSpPr>
              <p:grpSpPr bwMode="auto">
                <a:xfrm>
                  <a:off x="2357" y="7680"/>
                  <a:ext cx="370" cy="384"/>
                  <a:chOff x="2357" y="7680"/>
                  <a:chExt cx="370" cy="384"/>
                </a:xfrm>
              </p:grpSpPr>
              <p:sp>
                <p:nvSpPr>
                  <p:cNvPr id="37041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768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042" name="Rectangle 369"/>
                  <p:cNvSpPr>
                    <a:spLocks noChangeArrowheads="1"/>
                  </p:cNvSpPr>
                  <p:nvPr/>
                </p:nvSpPr>
                <p:spPr bwMode="auto">
                  <a:xfrm>
                    <a:off x="2357" y="768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327" name="Group 376"/>
              <p:cNvGrpSpPr>
                <a:grpSpLocks/>
              </p:cNvGrpSpPr>
              <p:nvPr/>
            </p:nvGrpSpPr>
            <p:grpSpPr bwMode="auto">
              <a:xfrm>
                <a:off x="2727" y="7680"/>
                <a:ext cx="369" cy="384"/>
                <a:chOff x="2727" y="7680"/>
                <a:chExt cx="369" cy="384"/>
              </a:xfrm>
            </p:grpSpPr>
            <p:sp>
              <p:nvSpPr>
                <p:cNvPr id="37035" name="Rectangle 375"/>
                <p:cNvSpPr>
                  <a:spLocks noChangeArrowheads="1"/>
                </p:cNvSpPr>
                <p:nvPr/>
              </p:nvSpPr>
              <p:spPr bwMode="auto">
                <a:xfrm>
                  <a:off x="2727" y="7680"/>
                  <a:ext cx="369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7328" name="Group 374"/>
                <p:cNvGrpSpPr>
                  <a:grpSpLocks/>
                </p:cNvGrpSpPr>
                <p:nvPr/>
              </p:nvGrpSpPr>
              <p:grpSpPr bwMode="auto">
                <a:xfrm>
                  <a:off x="2727" y="7680"/>
                  <a:ext cx="369" cy="384"/>
                  <a:chOff x="2727" y="7680"/>
                  <a:chExt cx="369" cy="384"/>
                </a:xfrm>
              </p:grpSpPr>
              <p:sp>
                <p:nvSpPr>
                  <p:cNvPr id="37037" name="Rectangle 106"/>
                  <p:cNvSpPr>
                    <a:spLocks noChangeArrowheads="1"/>
                  </p:cNvSpPr>
                  <p:nvPr/>
                </p:nvSpPr>
                <p:spPr bwMode="auto">
                  <a:xfrm>
                    <a:off x="2770" y="7680"/>
                    <a:ext cx="283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7038" name="Rectangle 373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7680"/>
                    <a:ext cx="369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329" name="Group 378"/>
              <p:cNvGrpSpPr>
                <a:grpSpLocks/>
              </p:cNvGrpSpPr>
              <p:nvPr/>
            </p:nvGrpSpPr>
            <p:grpSpPr bwMode="auto">
              <a:xfrm>
                <a:off x="0" y="8064"/>
                <a:ext cx="1617" cy="384"/>
                <a:chOff x="0" y="8064"/>
                <a:chExt cx="1617" cy="384"/>
              </a:xfrm>
            </p:grpSpPr>
            <p:sp>
              <p:nvSpPr>
                <p:cNvPr id="37033" name="Rectangle 107"/>
                <p:cNvSpPr>
                  <a:spLocks noChangeArrowheads="1"/>
                </p:cNvSpPr>
                <p:nvPr/>
              </p:nvSpPr>
              <p:spPr bwMode="auto">
                <a:xfrm>
                  <a:off x="43" y="806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oblačenje gornjih delova odeće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34" name="Rectangle 377"/>
                <p:cNvSpPr>
                  <a:spLocks noChangeArrowheads="1"/>
                </p:cNvSpPr>
                <p:nvPr/>
              </p:nvSpPr>
              <p:spPr bwMode="auto">
                <a:xfrm>
                  <a:off x="0" y="806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30" name="Group 380"/>
              <p:cNvGrpSpPr>
                <a:grpSpLocks/>
              </p:cNvGrpSpPr>
              <p:nvPr/>
            </p:nvGrpSpPr>
            <p:grpSpPr bwMode="auto">
              <a:xfrm>
                <a:off x="1617" y="8064"/>
                <a:ext cx="370" cy="384"/>
                <a:chOff x="1617" y="8064"/>
                <a:chExt cx="370" cy="384"/>
              </a:xfrm>
            </p:grpSpPr>
            <p:sp>
              <p:nvSpPr>
                <p:cNvPr id="37031" name="Rectangle 108"/>
                <p:cNvSpPr>
                  <a:spLocks noChangeArrowheads="1"/>
                </p:cNvSpPr>
                <p:nvPr/>
              </p:nvSpPr>
              <p:spPr bwMode="auto">
                <a:xfrm>
                  <a:off x="1660" y="806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32" name="Rectangle 379"/>
                <p:cNvSpPr>
                  <a:spLocks noChangeArrowheads="1"/>
                </p:cNvSpPr>
                <p:nvPr/>
              </p:nvSpPr>
              <p:spPr bwMode="auto">
                <a:xfrm>
                  <a:off x="1617" y="806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31" name="Group 382"/>
              <p:cNvGrpSpPr>
                <a:grpSpLocks/>
              </p:cNvGrpSpPr>
              <p:nvPr/>
            </p:nvGrpSpPr>
            <p:grpSpPr bwMode="auto">
              <a:xfrm>
                <a:off x="1987" y="8064"/>
                <a:ext cx="370" cy="384"/>
                <a:chOff x="1987" y="8064"/>
                <a:chExt cx="370" cy="384"/>
              </a:xfrm>
            </p:grpSpPr>
            <p:sp>
              <p:nvSpPr>
                <p:cNvPr id="37029" name="Rectangle 109"/>
                <p:cNvSpPr>
                  <a:spLocks noChangeArrowheads="1"/>
                </p:cNvSpPr>
                <p:nvPr/>
              </p:nvSpPr>
              <p:spPr bwMode="auto">
                <a:xfrm>
                  <a:off x="2030" y="806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30" name="Rectangle 381"/>
                <p:cNvSpPr>
                  <a:spLocks noChangeArrowheads="1"/>
                </p:cNvSpPr>
                <p:nvPr/>
              </p:nvSpPr>
              <p:spPr bwMode="auto">
                <a:xfrm>
                  <a:off x="1987" y="806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32" name="Group 384"/>
              <p:cNvGrpSpPr>
                <a:grpSpLocks/>
              </p:cNvGrpSpPr>
              <p:nvPr/>
            </p:nvGrpSpPr>
            <p:grpSpPr bwMode="auto">
              <a:xfrm>
                <a:off x="2357" y="8064"/>
                <a:ext cx="370" cy="384"/>
                <a:chOff x="2357" y="8064"/>
                <a:chExt cx="370" cy="384"/>
              </a:xfrm>
            </p:grpSpPr>
            <p:sp>
              <p:nvSpPr>
                <p:cNvPr id="37027" name="Rectangle 110"/>
                <p:cNvSpPr>
                  <a:spLocks noChangeArrowheads="1"/>
                </p:cNvSpPr>
                <p:nvPr/>
              </p:nvSpPr>
              <p:spPr bwMode="auto">
                <a:xfrm>
                  <a:off x="2400" y="806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28" name="Rectangle 383"/>
                <p:cNvSpPr>
                  <a:spLocks noChangeArrowheads="1"/>
                </p:cNvSpPr>
                <p:nvPr/>
              </p:nvSpPr>
              <p:spPr bwMode="auto">
                <a:xfrm>
                  <a:off x="2357" y="806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33" name="Group 386"/>
              <p:cNvGrpSpPr>
                <a:grpSpLocks/>
              </p:cNvGrpSpPr>
              <p:nvPr/>
            </p:nvGrpSpPr>
            <p:grpSpPr bwMode="auto">
              <a:xfrm>
                <a:off x="2727" y="8064"/>
                <a:ext cx="369" cy="384"/>
                <a:chOff x="2727" y="8064"/>
                <a:chExt cx="369" cy="384"/>
              </a:xfrm>
            </p:grpSpPr>
            <p:sp>
              <p:nvSpPr>
                <p:cNvPr id="37025" name="Rectangle 111"/>
                <p:cNvSpPr>
                  <a:spLocks noChangeArrowheads="1"/>
                </p:cNvSpPr>
                <p:nvPr/>
              </p:nvSpPr>
              <p:spPr bwMode="auto">
                <a:xfrm>
                  <a:off x="2770" y="806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26" name="Rectangle 385"/>
                <p:cNvSpPr>
                  <a:spLocks noChangeArrowheads="1"/>
                </p:cNvSpPr>
                <p:nvPr/>
              </p:nvSpPr>
              <p:spPr bwMode="auto">
                <a:xfrm>
                  <a:off x="2727" y="806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34" name="Group 388"/>
              <p:cNvGrpSpPr>
                <a:grpSpLocks/>
              </p:cNvGrpSpPr>
              <p:nvPr/>
            </p:nvGrpSpPr>
            <p:grpSpPr bwMode="auto">
              <a:xfrm>
                <a:off x="0" y="8448"/>
                <a:ext cx="1617" cy="384"/>
                <a:chOff x="0" y="8448"/>
                <a:chExt cx="1617" cy="384"/>
              </a:xfrm>
            </p:grpSpPr>
            <p:sp>
              <p:nvSpPr>
                <p:cNvPr id="37023" name="Rectangle 112"/>
                <p:cNvSpPr>
                  <a:spLocks noChangeArrowheads="1"/>
                </p:cNvSpPr>
                <p:nvPr/>
              </p:nvSpPr>
              <p:spPr bwMode="auto">
                <a:xfrm>
                  <a:off x="43" y="844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svlačenje gornjih delova odeće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24" name="Rectangle 387"/>
                <p:cNvSpPr>
                  <a:spLocks noChangeArrowheads="1"/>
                </p:cNvSpPr>
                <p:nvPr/>
              </p:nvSpPr>
              <p:spPr bwMode="auto">
                <a:xfrm>
                  <a:off x="0" y="844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35" name="Group 390"/>
              <p:cNvGrpSpPr>
                <a:grpSpLocks/>
              </p:cNvGrpSpPr>
              <p:nvPr/>
            </p:nvGrpSpPr>
            <p:grpSpPr bwMode="auto">
              <a:xfrm>
                <a:off x="1617" y="8448"/>
                <a:ext cx="370" cy="384"/>
                <a:chOff x="1617" y="8448"/>
                <a:chExt cx="370" cy="384"/>
              </a:xfrm>
            </p:grpSpPr>
            <p:sp>
              <p:nvSpPr>
                <p:cNvPr id="37021" name="Rectangle 113"/>
                <p:cNvSpPr>
                  <a:spLocks noChangeArrowheads="1"/>
                </p:cNvSpPr>
                <p:nvPr/>
              </p:nvSpPr>
              <p:spPr bwMode="auto">
                <a:xfrm>
                  <a:off x="1660" y="844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22" name="Rectangle 389"/>
                <p:cNvSpPr>
                  <a:spLocks noChangeArrowheads="1"/>
                </p:cNvSpPr>
                <p:nvPr/>
              </p:nvSpPr>
              <p:spPr bwMode="auto">
                <a:xfrm>
                  <a:off x="1617" y="844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36" name="Group 392"/>
              <p:cNvGrpSpPr>
                <a:grpSpLocks/>
              </p:cNvGrpSpPr>
              <p:nvPr/>
            </p:nvGrpSpPr>
            <p:grpSpPr bwMode="auto">
              <a:xfrm>
                <a:off x="1987" y="8448"/>
                <a:ext cx="370" cy="384"/>
                <a:chOff x="1987" y="8448"/>
                <a:chExt cx="370" cy="384"/>
              </a:xfrm>
            </p:grpSpPr>
            <p:sp>
              <p:nvSpPr>
                <p:cNvPr id="37019" name="Rectangle 114"/>
                <p:cNvSpPr>
                  <a:spLocks noChangeArrowheads="1"/>
                </p:cNvSpPr>
                <p:nvPr/>
              </p:nvSpPr>
              <p:spPr bwMode="auto">
                <a:xfrm>
                  <a:off x="2030" y="844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20" name="Rectangle 391"/>
                <p:cNvSpPr>
                  <a:spLocks noChangeArrowheads="1"/>
                </p:cNvSpPr>
                <p:nvPr/>
              </p:nvSpPr>
              <p:spPr bwMode="auto">
                <a:xfrm>
                  <a:off x="1987" y="844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37" name="Group 394"/>
              <p:cNvGrpSpPr>
                <a:grpSpLocks/>
              </p:cNvGrpSpPr>
              <p:nvPr/>
            </p:nvGrpSpPr>
            <p:grpSpPr bwMode="auto">
              <a:xfrm>
                <a:off x="2357" y="8448"/>
                <a:ext cx="370" cy="384"/>
                <a:chOff x="2357" y="8448"/>
                <a:chExt cx="370" cy="384"/>
              </a:xfrm>
            </p:grpSpPr>
            <p:sp>
              <p:nvSpPr>
                <p:cNvPr id="37017" name="Rectangle 115"/>
                <p:cNvSpPr>
                  <a:spLocks noChangeArrowheads="1"/>
                </p:cNvSpPr>
                <p:nvPr/>
              </p:nvSpPr>
              <p:spPr bwMode="auto">
                <a:xfrm>
                  <a:off x="2400" y="844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18" name="Rectangle 393"/>
                <p:cNvSpPr>
                  <a:spLocks noChangeArrowheads="1"/>
                </p:cNvSpPr>
                <p:nvPr/>
              </p:nvSpPr>
              <p:spPr bwMode="auto">
                <a:xfrm>
                  <a:off x="2357" y="844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38" name="Group 396"/>
              <p:cNvGrpSpPr>
                <a:grpSpLocks/>
              </p:cNvGrpSpPr>
              <p:nvPr/>
            </p:nvGrpSpPr>
            <p:grpSpPr bwMode="auto">
              <a:xfrm>
                <a:off x="2727" y="8448"/>
                <a:ext cx="369" cy="384"/>
                <a:chOff x="2727" y="8448"/>
                <a:chExt cx="369" cy="384"/>
              </a:xfrm>
            </p:grpSpPr>
            <p:sp>
              <p:nvSpPr>
                <p:cNvPr id="37015" name="Rectangle 116"/>
                <p:cNvSpPr>
                  <a:spLocks noChangeArrowheads="1"/>
                </p:cNvSpPr>
                <p:nvPr/>
              </p:nvSpPr>
              <p:spPr bwMode="auto">
                <a:xfrm>
                  <a:off x="2770" y="844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16" name="Rectangle 395"/>
                <p:cNvSpPr>
                  <a:spLocks noChangeArrowheads="1"/>
                </p:cNvSpPr>
                <p:nvPr/>
              </p:nvSpPr>
              <p:spPr bwMode="auto">
                <a:xfrm>
                  <a:off x="2727" y="844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39" name="Group 398"/>
              <p:cNvGrpSpPr>
                <a:grpSpLocks/>
              </p:cNvGrpSpPr>
              <p:nvPr/>
            </p:nvGrpSpPr>
            <p:grpSpPr bwMode="auto">
              <a:xfrm>
                <a:off x="0" y="8832"/>
                <a:ext cx="1617" cy="384"/>
                <a:chOff x="0" y="8832"/>
                <a:chExt cx="1617" cy="384"/>
              </a:xfrm>
            </p:grpSpPr>
            <p:sp>
              <p:nvSpPr>
                <p:cNvPr id="37013" name="Rectangle 117"/>
                <p:cNvSpPr>
                  <a:spLocks noChangeArrowheads="1"/>
                </p:cNvSpPr>
                <p:nvPr/>
              </p:nvSpPr>
              <p:spPr bwMode="auto">
                <a:xfrm>
                  <a:off x="43" y="883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oblačenje donjih delova odeće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14" name="Rectangle 397"/>
                <p:cNvSpPr>
                  <a:spLocks noChangeArrowheads="1"/>
                </p:cNvSpPr>
                <p:nvPr/>
              </p:nvSpPr>
              <p:spPr bwMode="auto">
                <a:xfrm>
                  <a:off x="0" y="883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40" name="Group 400"/>
              <p:cNvGrpSpPr>
                <a:grpSpLocks/>
              </p:cNvGrpSpPr>
              <p:nvPr/>
            </p:nvGrpSpPr>
            <p:grpSpPr bwMode="auto">
              <a:xfrm>
                <a:off x="1617" y="8832"/>
                <a:ext cx="370" cy="384"/>
                <a:chOff x="1617" y="8832"/>
                <a:chExt cx="370" cy="384"/>
              </a:xfrm>
            </p:grpSpPr>
            <p:sp>
              <p:nvSpPr>
                <p:cNvPr id="37011" name="Rectangle 118"/>
                <p:cNvSpPr>
                  <a:spLocks noChangeArrowheads="1"/>
                </p:cNvSpPr>
                <p:nvPr/>
              </p:nvSpPr>
              <p:spPr bwMode="auto">
                <a:xfrm>
                  <a:off x="1660" y="883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12" name="Rectangle 399"/>
                <p:cNvSpPr>
                  <a:spLocks noChangeArrowheads="1"/>
                </p:cNvSpPr>
                <p:nvPr/>
              </p:nvSpPr>
              <p:spPr bwMode="auto">
                <a:xfrm>
                  <a:off x="1617" y="883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41" name="Group 402"/>
              <p:cNvGrpSpPr>
                <a:grpSpLocks/>
              </p:cNvGrpSpPr>
              <p:nvPr/>
            </p:nvGrpSpPr>
            <p:grpSpPr bwMode="auto">
              <a:xfrm>
                <a:off x="1987" y="8832"/>
                <a:ext cx="370" cy="384"/>
                <a:chOff x="1987" y="8832"/>
                <a:chExt cx="370" cy="384"/>
              </a:xfrm>
            </p:grpSpPr>
            <p:sp>
              <p:nvSpPr>
                <p:cNvPr id="37009" name="Rectangle 119"/>
                <p:cNvSpPr>
                  <a:spLocks noChangeArrowheads="1"/>
                </p:cNvSpPr>
                <p:nvPr/>
              </p:nvSpPr>
              <p:spPr bwMode="auto">
                <a:xfrm>
                  <a:off x="2030" y="883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10" name="Rectangle 401"/>
                <p:cNvSpPr>
                  <a:spLocks noChangeArrowheads="1"/>
                </p:cNvSpPr>
                <p:nvPr/>
              </p:nvSpPr>
              <p:spPr bwMode="auto">
                <a:xfrm>
                  <a:off x="1987" y="883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42" name="Group 404"/>
              <p:cNvGrpSpPr>
                <a:grpSpLocks/>
              </p:cNvGrpSpPr>
              <p:nvPr/>
            </p:nvGrpSpPr>
            <p:grpSpPr bwMode="auto">
              <a:xfrm>
                <a:off x="2357" y="8832"/>
                <a:ext cx="370" cy="384"/>
                <a:chOff x="2357" y="8832"/>
                <a:chExt cx="370" cy="384"/>
              </a:xfrm>
            </p:grpSpPr>
            <p:sp>
              <p:nvSpPr>
                <p:cNvPr id="37007" name="Rectangle 120"/>
                <p:cNvSpPr>
                  <a:spLocks noChangeArrowheads="1"/>
                </p:cNvSpPr>
                <p:nvPr/>
              </p:nvSpPr>
              <p:spPr bwMode="auto">
                <a:xfrm>
                  <a:off x="2400" y="883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08" name="Rectangle 403"/>
                <p:cNvSpPr>
                  <a:spLocks noChangeArrowheads="1"/>
                </p:cNvSpPr>
                <p:nvPr/>
              </p:nvSpPr>
              <p:spPr bwMode="auto">
                <a:xfrm>
                  <a:off x="2357" y="883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43" name="Group 406"/>
              <p:cNvGrpSpPr>
                <a:grpSpLocks/>
              </p:cNvGrpSpPr>
              <p:nvPr/>
            </p:nvGrpSpPr>
            <p:grpSpPr bwMode="auto">
              <a:xfrm>
                <a:off x="2727" y="8832"/>
                <a:ext cx="369" cy="384"/>
                <a:chOff x="2727" y="8832"/>
                <a:chExt cx="369" cy="384"/>
              </a:xfrm>
            </p:grpSpPr>
            <p:sp>
              <p:nvSpPr>
                <p:cNvPr id="37005" name="Rectangle 121"/>
                <p:cNvSpPr>
                  <a:spLocks noChangeArrowheads="1"/>
                </p:cNvSpPr>
                <p:nvPr/>
              </p:nvSpPr>
              <p:spPr bwMode="auto">
                <a:xfrm>
                  <a:off x="2770" y="883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06" name="Rectangle 405"/>
                <p:cNvSpPr>
                  <a:spLocks noChangeArrowheads="1"/>
                </p:cNvSpPr>
                <p:nvPr/>
              </p:nvSpPr>
              <p:spPr bwMode="auto">
                <a:xfrm>
                  <a:off x="2727" y="883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44" name="Group 408"/>
              <p:cNvGrpSpPr>
                <a:grpSpLocks/>
              </p:cNvGrpSpPr>
              <p:nvPr/>
            </p:nvGrpSpPr>
            <p:grpSpPr bwMode="auto">
              <a:xfrm>
                <a:off x="0" y="9216"/>
                <a:ext cx="1617" cy="384"/>
                <a:chOff x="0" y="9216"/>
                <a:chExt cx="1617" cy="384"/>
              </a:xfrm>
            </p:grpSpPr>
            <p:sp>
              <p:nvSpPr>
                <p:cNvPr id="37003" name="Rectangle 122"/>
                <p:cNvSpPr>
                  <a:spLocks noChangeArrowheads="1"/>
                </p:cNvSpPr>
                <p:nvPr/>
              </p:nvSpPr>
              <p:spPr bwMode="auto">
                <a:xfrm>
                  <a:off x="43" y="921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svlačenje donjih delova odeće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04" name="Rectangle 407"/>
                <p:cNvSpPr>
                  <a:spLocks noChangeArrowheads="1"/>
                </p:cNvSpPr>
                <p:nvPr/>
              </p:nvSpPr>
              <p:spPr bwMode="auto">
                <a:xfrm>
                  <a:off x="0" y="921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45" name="Group 410"/>
              <p:cNvGrpSpPr>
                <a:grpSpLocks/>
              </p:cNvGrpSpPr>
              <p:nvPr/>
            </p:nvGrpSpPr>
            <p:grpSpPr bwMode="auto">
              <a:xfrm>
                <a:off x="1617" y="9216"/>
                <a:ext cx="370" cy="384"/>
                <a:chOff x="1617" y="9216"/>
                <a:chExt cx="370" cy="384"/>
              </a:xfrm>
            </p:grpSpPr>
            <p:sp>
              <p:nvSpPr>
                <p:cNvPr id="37001" name="Rectangle 123"/>
                <p:cNvSpPr>
                  <a:spLocks noChangeArrowheads="1"/>
                </p:cNvSpPr>
                <p:nvPr/>
              </p:nvSpPr>
              <p:spPr bwMode="auto">
                <a:xfrm>
                  <a:off x="1660" y="921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02" name="Rectangle 409"/>
                <p:cNvSpPr>
                  <a:spLocks noChangeArrowheads="1"/>
                </p:cNvSpPr>
                <p:nvPr/>
              </p:nvSpPr>
              <p:spPr bwMode="auto">
                <a:xfrm>
                  <a:off x="1617" y="921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46" name="Group 412"/>
              <p:cNvGrpSpPr>
                <a:grpSpLocks/>
              </p:cNvGrpSpPr>
              <p:nvPr/>
            </p:nvGrpSpPr>
            <p:grpSpPr bwMode="auto">
              <a:xfrm>
                <a:off x="1987" y="9216"/>
                <a:ext cx="370" cy="384"/>
                <a:chOff x="1987" y="9216"/>
                <a:chExt cx="370" cy="384"/>
              </a:xfrm>
            </p:grpSpPr>
            <p:sp>
              <p:nvSpPr>
                <p:cNvPr id="36999" name="Rectangle 124"/>
                <p:cNvSpPr>
                  <a:spLocks noChangeArrowheads="1"/>
                </p:cNvSpPr>
                <p:nvPr/>
              </p:nvSpPr>
              <p:spPr bwMode="auto">
                <a:xfrm>
                  <a:off x="2030" y="921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7000" name="Rectangle 411"/>
                <p:cNvSpPr>
                  <a:spLocks noChangeArrowheads="1"/>
                </p:cNvSpPr>
                <p:nvPr/>
              </p:nvSpPr>
              <p:spPr bwMode="auto">
                <a:xfrm>
                  <a:off x="1987" y="921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47" name="Group 414"/>
              <p:cNvGrpSpPr>
                <a:grpSpLocks/>
              </p:cNvGrpSpPr>
              <p:nvPr/>
            </p:nvGrpSpPr>
            <p:grpSpPr bwMode="auto">
              <a:xfrm>
                <a:off x="2357" y="9216"/>
                <a:ext cx="370" cy="384"/>
                <a:chOff x="2357" y="9216"/>
                <a:chExt cx="370" cy="384"/>
              </a:xfrm>
            </p:grpSpPr>
            <p:sp>
              <p:nvSpPr>
                <p:cNvPr id="36997" name="Rectangle 125"/>
                <p:cNvSpPr>
                  <a:spLocks noChangeArrowheads="1"/>
                </p:cNvSpPr>
                <p:nvPr/>
              </p:nvSpPr>
              <p:spPr bwMode="auto">
                <a:xfrm>
                  <a:off x="2400" y="921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6998" name="Rectangle 413"/>
                <p:cNvSpPr>
                  <a:spLocks noChangeArrowheads="1"/>
                </p:cNvSpPr>
                <p:nvPr/>
              </p:nvSpPr>
              <p:spPr bwMode="auto">
                <a:xfrm>
                  <a:off x="2357" y="921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348" name="Group 416"/>
              <p:cNvGrpSpPr>
                <a:grpSpLocks/>
              </p:cNvGrpSpPr>
              <p:nvPr/>
            </p:nvGrpSpPr>
            <p:grpSpPr bwMode="auto">
              <a:xfrm>
                <a:off x="2727" y="9216"/>
                <a:ext cx="369" cy="384"/>
                <a:chOff x="2727" y="9216"/>
                <a:chExt cx="369" cy="384"/>
              </a:xfrm>
            </p:grpSpPr>
            <p:sp>
              <p:nvSpPr>
                <p:cNvPr id="36995" name="Rectangle 126"/>
                <p:cNvSpPr>
                  <a:spLocks noChangeArrowheads="1"/>
                </p:cNvSpPr>
                <p:nvPr/>
              </p:nvSpPr>
              <p:spPr bwMode="auto">
                <a:xfrm>
                  <a:off x="2770" y="921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6996" name="Rectangle 415"/>
                <p:cNvSpPr>
                  <a:spLocks noChangeArrowheads="1"/>
                </p:cNvSpPr>
                <p:nvPr/>
              </p:nvSpPr>
              <p:spPr bwMode="auto">
                <a:xfrm>
                  <a:off x="2727" y="921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36869" name="Rectangle 418"/>
            <p:cNvSpPr>
              <a:spLocks noChangeArrowheads="1"/>
            </p:cNvSpPr>
            <p:nvPr/>
          </p:nvSpPr>
          <p:spPr bwMode="auto">
            <a:xfrm>
              <a:off x="-3" y="-3"/>
              <a:ext cx="3102" cy="9606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36867" name="Rectangle 420"/>
          <p:cNvSpPr>
            <a:spLocks noChangeArrowheads="1"/>
          </p:cNvSpPr>
          <p:nvPr/>
        </p:nvSpPr>
        <p:spPr bwMode="auto">
          <a:xfrm>
            <a:off x="6553200" y="1371600"/>
            <a:ext cx="21717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4400">
                <a:solidFill>
                  <a:schemeClr val="tx2"/>
                </a:solidFill>
                <a:latin typeface="Tahoma" pitchFamily="34" charset="0"/>
              </a:rPr>
              <a:t>QIF test</a:t>
            </a:r>
            <a:endParaRPr lang="en-GB" sz="44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800" b="1" dirty="0" smtClean="0"/>
              <a:t>Узроци  настанка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7543800" cy="4922520"/>
          </a:xfrm>
        </p:spPr>
        <p:txBody>
          <a:bodyPr>
            <a:normAutofit/>
          </a:bodyPr>
          <a:lstStyle/>
          <a:p>
            <a:r>
              <a:rPr lang="sr-Cyrl-RS" dirty="0" smtClean="0"/>
              <a:t>повреде кичменог стуба и кичмене мождине,</a:t>
            </a:r>
          </a:p>
          <a:p>
            <a:r>
              <a:rPr lang="sr-Cyrl-RS" dirty="0" smtClean="0"/>
              <a:t>бенигни и малигни тумори на неком делу кичме,</a:t>
            </a:r>
          </a:p>
          <a:p>
            <a:r>
              <a:rPr lang="sr-Cyrl-RS" dirty="0" smtClean="0"/>
              <a:t>васкуларна обољења,</a:t>
            </a:r>
          </a:p>
          <a:p>
            <a:r>
              <a:rPr lang="sr-Cyrl-RS" dirty="0" smtClean="0"/>
              <a:t>деловање вируса, </a:t>
            </a:r>
          </a:p>
          <a:p>
            <a:r>
              <a:rPr lang="sr-Cyrl-RS" dirty="0" smtClean="0"/>
              <a:t>бактеријских токсина,</a:t>
            </a:r>
          </a:p>
          <a:p>
            <a:r>
              <a:rPr lang="sr-Cyrl-RS" dirty="0" smtClean="0"/>
              <a:t>цисте,</a:t>
            </a:r>
          </a:p>
          <a:p>
            <a:r>
              <a:rPr lang="sr-Cyrl-RS" dirty="0" smtClean="0"/>
              <a:t>обољења (трансверзални мијелитис )</a:t>
            </a:r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39"/>
          <p:cNvGrpSpPr>
            <a:grpSpLocks/>
          </p:cNvGrpSpPr>
          <p:nvPr/>
        </p:nvGrpSpPr>
        <p:grpSpPr bwMode="auto">
          <a:xfrm>
            <a:off x="762000" y="457200"/>
            <a:ext cx="6272213" cy="6096000"/>
            <a:chOff x="-3" y="-3"/>
            <a:chExt cx="3102" cy="10374"/>
          </a:xfrm>
        </p:grpSpPr>
        <p:grpSp>
          <p:nvGrpSpPr>
            <p:cNvPr id="3" name="Group 437"/>
            <p:cNvGrpSpPr>
              <a:grpSpLocks/>
            </p:cNvGrpSpPr>
            <p:nvPr/>
          </p:nvGrpSpPr>
          <p:grpSpPr bwMode="auto">
            <a:xfrm>
              <a:off x="0" y="0"/>
              <a:ext cx="3096" cy="10368"/>
              <a:chOff x="0" y="0"/>
              <a:chExt cx="3096" cy="10368"/>
            </a:xfrm>
          </p:grpSpPr>
          <p:grpSp>
            <p:nvGrpSpPr>
              <p:cNvPr id="4" name="Group 138"/>
              <p:cNvGrpSpPr>
                <a:grpSpLocks/>
              </p:cNvGrpSpPr>
              <p:nvPr/>
            </p:nvGrpSpPr>
            <p:grpSpPr bwMode="auto">
              <a:xfrm>
                <a:off x="0" y="0"/>
                <a:ext cx="1617" cy="384"/>
                <a:chOff x="0" y="0"/>
                <a:chExt cx="1617" cy="384"/>
              </a:xfrm>
            </p:grpSpPr>
            <p:sp>
              <p:nvSpPr>
                <p:cNvPr id="38327" name="Rectangle 2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oblačenje toplih gornjih delova odeće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28" name="Rectangle 13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140"/>
              <p:cNvGrpSpPr>
                <a:grpSpLocks/>
              </p:cNvGrpSpPr>
              <p:nvPr/>
            </p:nvGrpSpPr>
            <p:grpSpPr bwMode="auto">
              <a:xfrm>
                <a:off x="1617" y="0"/>
                <a:ext cx="370" cy="384"/>
                <a:chOff x="1617" y="0"/>
                <a:chExt cx="370" cy="384"/>
              </a:xfrm>
            </p:grpSpPr>
            <p:sp>
              <p:nvSpPr>
                <p:cNvPr id="38325" name="Rectangle 3"/>
                <p:cNvSpPr>
                  <a:spLocks noChangeArrowheads="1"/>
                </p:cNvSpPr>
                <p:nvPr/>
              </p:nvSpPr>
              <p:spPr bwMode="auto">
                <a:xfrm>
                  <a:off x="1660" y="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26" name="Rectangle 139"/>
                <p:cNvSpPr>
                  <a:spLocks noChangeArrowheads="1"/>
                </p:cNvSpPr>
                <p:nvPr/>
              </p:nvSpPr>
              <p:spPr bwMode="auto">
                <a:xfrm>
                  <a:off x="1617" y="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42"/>
              <p:cNvGrpSpPr>
                <a:grpSpLocks/>
              </p:cNvGrpSpPr>
              <p:nvPr/>
            </p:nvGrpSpPr>
            <p:grpSpPr bwMode="auto">
              <a:xfrm>
                <a:off x="1987" y="0"/>
                <a:ext cx="370" cy="384"/>
                <a:chOff x="1987" y="0"/>
                <a:chExt cx="370" cy="384"/>
              </a:xfrm>
            </p:grpSpPr>
            <p:sp>
              <p:nvSpPr>
                <p:cNvPr id="38323" name="Rectangle 4"/>
                <p:cNvSpPr>
                  <a:spLocks noChangeArrowheads="1"/>
                </p:cNvSpPr>
                <p:nvPr/>
              </p:nvSpPr>
              <p:spPr bwMode="auto">
                <a:xfrm>
                  <a:off x="2030" y="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24" name="Rectangle 141"/>
                <p:cNvSpPr>
                  <a:spLocks noChangeArrowheads="1"/>
                </p:cNvSpPr>
                <p:nvPr/>
              </p:nvSpPr>
              <p:spPr bwMode="auto">
                <a:xfrm>
                  <a:off x="1987" y="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144"/>
              <p:cNvGrpSpPr>
                <a:grpSpLocks/>
              </p:cNvGrpSpPr>
              <p:nvPr/>
            </p:nvGrpSpPr>
            <p:grpSpPr bwMode="auto">
              <a:xfrm>
                <a:off x="2357" y="0"/>
                <a:ext cx="370" cy="384"/>
                <a:chOff x="2357" y="0"/>
                <a:chExt cx="370" cy="384"/>
              </a:xfrm>
            </p:grpSpPr>
            <p:sp>
              <p:nvSpPr>
                <p:cNvPr id="38321" name="Rectangle 5"/>
                <p:cNvSpPr>
                  <a:spLocks noChangeArrowheads="1"/>
                </p:cNvSpPr>
                <p:nvPr/>
              </p:nvSpPr>
              <p:spPr bwMode="auto">
                <a:xfrm>
                  <a:off x="2400" y="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22" name="Rectangle 143"/>
                <p:cNvSpPr>
                  <a:spLocks noChangeArrowheads="1"/>
                </p:cNvSpPr>
                <p:nvPr/>
              </p:nvSpPr>
              <p:spPr bwMode="auto">
                <a:xfrm>
                  <a:off x="2357" y="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146"/>
              <p:cNvGrpSpPr>
                <a:grpSpLocks/>
              </p:cNvGrpSpPr>
              <p:nvPr/>
            </p:nvGrpSpPr>
            <p:grpSpPr bwMode="auto">
              <a:xfrm>
                <a:off x="2727" y="0"/>
                <a:ext cx="369" cy="384"/>
                <a:chOff x="2727" y="0"/>
                <a:chExt cx="369" cy="384"/>
              </a:xfrm>
            </p:grpSpPr>
            <p:sp>
              <p:nvSpPr>
                <p:cNvPr id="38319" name="Rectangle 6"/>
                <p:cNvSpPr>
                  <a:spLocks noChangeArrowheads="1"/>
                </p:cNvSpPr>
                <p:nvPr/>
              </p:nvSpPr>
              <p:spPr bwMode="auto">
                <a:xfrm>
                  <a:off x="2770" y="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20" name="Rectangle 145"/>
                <p:cNvSpPr>
                  <a:spLocks noChangeArrowheads="1"/>
                </p:cNvSpPr>
                <p:nvPr/>
              </p:nvSpPr>
              <p:spPr bwMode="auto">
                <a:xfrm>
                  <a:off x="2727" y="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148"/>
              <p:cNvGrpSpPr>
                <a:grpSpLocks/>
              </p:cNvGrpSpPr>
              <p:nvPr/>
            </p:nvGrpSpPr>
            <p:grpSpPr bwMode="auto">
              <a:xfrm>
                <a:off x="0" y="384"/>
                <a:ext cx="1617" cy="384"/>
                <a:chOff x="0" y="384"/>
                <a:chExt cx="1617" cy="384"/>
              </a:xfrm>
            </p:grpSpPr>
            <p:sp>
              <p:nvSpPr>
                <p:cNvPr id="38317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38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svlačenje toplih gornjih delova odeće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18" name="Rectangle 147"/>
                <p:cNvSpPr>
                  <a:spLocks noChangeArrowheads="1"/>
                </p:cNvSpPr>
                <p:nvPr/>
              </p:nvSpPr>
              <p:spPr bwMode="auto">
                <a:xfrm>
                  <a:off x="0" y="38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150"/>
              <p:cNvGrpSpPr>
                <a:grpSpLocks/>
              </p:cNvGrpSpPr>
              <p:nvPr/>
            </p:nvGrpSpPr>
            <p:grpSpPr bwMode="auto">
              <a:xfrm>
                <a:off x="1617" y="384"/>
                <a:ext cx="370" cy="384"/>
                <a:chOff x="1617" y="384"/>
                <a:chExt cx="370" cy="384"/>
              </a:xfrm>
            </p:grpSpPr>
            <p:sp>
              <p:nvSpPr>
                <p:cNvPr id="38315" name="Rectangle 8"/>
                <p:cNvSpPr>
                  <a:spLocks noChangeArrowheads="1"/>
                </p:cNvSpPr>
                <p:nvPr/>
              </p:nvSpPr>
              <p:spPr bwMode="auto">
                <a:xfrm>
                  <a:off x="1660" y="3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16" name="Rectangle 149"/>
                <p:cNvSpPr>
                  <a:spLocks noChangeArrowheads="1"/>
                </p:cNvSpPr>
                <p:nvPr/>
              </p:nvSpPr>
              <p:spPr bwMode="auto">
                <a:xfrm>
                  <a:off x="1617" y="3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152"/>
              <p:cNvGrpSpPr>
                <a:grpSpLocks/>
              </p:cNvGrpSpPr>
              <p:nvPr/>
            </p:nvGrpSpPr>
            <p:grpSpPr bwMode="auto">
              <a:xfrm>
                <a:off x="1987" y="384"/>
                <a:ext cx="370" cy="384"/>
                <a:chOff x="1987" y="384"/>
                <a:chExt cx="370" cy="384"/>
              </a:xfrm>
            </p:grpSpPr>
            <p:sp>
              <p:nvSpPr>
                <p:cNvPr id="38313" name="Rectangle 9"/>
                <p:cNvSpPr>
                  <a:spLocks noChangeArrowheads="1"/>
                </p:cNvSpPr>
                <p:nvPr/>
              </p:nvSpPr>
              <p:spPr bwMode="auto">
                <a:xfrm>
                  <a:off x="2030" y="3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14" name="Rectangle 151"/>
                <p:cNvSpPr>
                  <a:spLocks noChangeArrowheads="1"/>
                </p:cNvSpPr>
                <p:nvPr/>
              </p:nvSpPr>
              <p:spPr bwMode="auto">
                <a:xfrm>
                  <a:off x="1987" y="3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154"/>
              <p:cNvGrpSpPr>
                <a:grpSpLocks/>
              </p:cNvGrpSpPr>
              <p:nvPr/>
            </p:nvGrpSpPr>
            <p:grpSpPr bwMode="auto">
              <a:xfrm>
                <a:off x="2357" y="384"/>
                <a:ext cx="370" cy="384"/>
                <a:chOff x="2357" y="384"/>
                <a:chExt cx="370" cy="384"/>
              </a:xfrm>
            </p:grpSpPr>
            <p:sp>
              <p:nvSpPr>
                <p:cNvPr id="38311" name="Rectangle 10"/>
                <p:cNvSpPr>
                  <a:spLocks noChangeArrowheads="1"/>
                </p:cNvSpPr>
                <p:nvPr/>
              </p:nvSpPr>
              <p:spPr bwMode="auto">
                <a:xfrm>
                  <a:off x="2400" y="3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12" name="Rectangle 153"/>
                <p:cNvSpPr>
                  <a:spLocks noChangeArrowheads="1"/>
                </p:cNvSpPr>
                <p:nvPr/>
              </p:nvSpPr>
              <p:spPr bwMode="auto">
                <a:xfrm>
                  <a:off x="2357" y="3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56"/>
              <p:cNvGrpSpPr>
                <a:grpSpLocks/>
              </p:cNvGrpSpPr>
              <p:nvPr/>
            </p:nvGrpSpPr>
            <p:grpSpPr bwMode="auto">
              <a:xfrm>
                <a:off x="2727" y="384"/>
                <a:ext cx="369" cy="384"/>
                <a:chOff x="2727" y="384"/>
                <a:chExt cx="369" cy="384"/>
              </a:xfrm>
            </p:grpSpPr>
            <p:sp>
              <p:nvSpPr>
                <p:cNvPr id="38309" name="Rectangle 11"/>
                <p:cNvSpPr>
                  <a:spLocks noChangeArrowheads="1"/>
                </p:cNvSpPr>
                <p:nvPr/>
              </p:nvSpPr>
              <p:spPr bwMode="auto">
                <a:xfrm>
                  <a:off x="2770" y="38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10" name="Rectangle 155"/>
                <p:cNvSpPr>
                  <a:spLocks noChangeArrowheads="1"/>
                </p:cNvSpPr>
                <p:nvPr/>
              </p:nvSpPr>
              <p:spPr bwMode="auto">
                <a:xfrm>
                  <a:off x="2727" y="38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158"/>
              <p:cNvGrpSpPr>
                <a:grpSpLocks/>
              </p:cNvGrpSpPr>
              <p:nvPr/>
            </p:nvGrpSpPr>
            <p:grpSpPr bwMode="auto">
              <a:xfrm>
                <a:off x="0" y="768"/>
                <a:ext cx="1617" cy="384"/>
                <a:chOff x="0" y="768"/>
                <a:chExt cx="1617" cy="384"/>
              </a:xfrm>
            </p:grpSpPr>
            <p:sp>
              <p:nvSpPr>
                <p:cNvPr id="38307" name="Rectangle 12"/>
                <p:cNvSpPr>
                  <a:spLocks noChangeArrowheads="1"/>
                </p:cNvSpPr>
                <p:nvPr/>
              </p:nvSpPr>
              <p:spPr bwMode="auto">
                <a:xfrm>
                  <a:off x="43" y="76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oblačenje/svlačenje čarapa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08" name="Rectangle 157"/>
                <p:cNvSpPr>
                  <a:spLocks noChangeArrowheads="1"/>
                </p:cNvSpPr>
                <p:nvPr/>
              </p:nvSpPr>
              <p:spPr bwMode="auto">
                <a:xfrm>
                  <a:off x="0" y="76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60"/>
              <p:cNvGrpSpPr>
                <a:grpSpLocks/>
              </p:cNvGrpSpPr>
              <p:nvPr/>
            </p:nvGrpSpPr>
            <p:grpSpPr bwMode="auto">
              <a:xfrm>
                <a:off x="1617" y="768"/>
                <a:ext cx="370" cy="384"/>
                <a:chOff x="1617" y="768"/>
                <a:chExt cx="370" cy="384"/>
              </a:xfrm>
            </p:grpSpPr>
            <p:sp>
              <p:nvSpPr>
                <p:cNvPr id="38305" name="Rectangle 13"/>
                <p:cNvSpPr>
                  <a:spLocks noChangeArrowheads="1"/>
                </p:cNvSpPr>
                <p:nvPr/>
              </p:nvSpPr>
              <p:spPr bwMode="auto">
                <a:xfrm>
                  <a:off x="1660" y="7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06" name="Rectangle 159"/>
                <p:cNvSpPr>
                  <a:spLocks noChangeArrowheads="1"/>
                </p:cNvSpPr>
                <p:nvPr/>
              </p:nvSpPr>
              <p:spPr bwMode="auto">
                <a:xfrm>
                  <a:off x="1617" y="7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62"/>
              <p:cNvGrpSpPr>
                <a:grpSpLocks/>
              </p:cNvGrpSpPr>
              <p:nvPr/>
            </p:nvGrpSpPr>
            <p:grpSpPr bwMode="auto">
              <a:xfrm>
                <a:off x="1987" y="768"/>
                <a:ext cx="370" cy="384"/>
                <a:chOff x="1987" y="768"/>
                <a:chExt cx="370" cy="384"/>
              </a:xfrm>
            </p:grpSpPr>
            <p:sp>
              <p:nvSpPr>
                <p:cNvPr id="38303" name="Rectangle 14"/>
                <p:cNvSpPr>
                  <a:spLocks noChangeArrowheads="1"/>
                </p:cNvSpPr>
                <p:nvPr/>
              </p:nvSpPr>
              <p:spPr bwMode="auto">
                <a:xfrm>
                  <a:off x="2030" y="7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04" name="Rectangle 161"/>
                <p:cNvSpPr>
                  <a:spLocks noChangeArrowheads="1"/>
                </p:cNvSpPr>
                <p:nvPr/>
              </p:nvSpPr>
              <p:spPr bwMode="auto">
                <a:xfrm>
                  <a:off x="1987" y="7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164"/>
              <p:cNvGrpSpPr>
                <a:grpSpLocks/>
              </p:cNvGrpSpPr>
              <p:nvPr/>
            </p:nvGrpSpPr>
            <p:grpSpPr bwMode="auto">
              <a:xfrm>
                <a:off x="2357" y="768"/>
                <a:ext cx="370" cy="384"/>
                <a:chOff x="2357" y="768"/>
                <a:chExt cx="370" cy="384"/>
              </a:xfrm>
            </p:grpSpPr>
            <p:sp>
              <p:nvSpPr>
                <p:cNvPr id="38301" name="Rectangle 15"/>
                <p:cNvSpPr>
                  <a:spLocks noChangeArrowheads="1"/>
                </p:cNvSpPr>
                <p:nvPr/>
              </p:nvSpPr>
              <p:spPr bwMode="auto">
                <a:xfrm>
                  <a:off x="2400" y="7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02" name="Rectangle 163"/>
                <p:cNvSpPr>
                  <a:spLocks noChangeArrowheads="1"/>
                </p:cNvSpPr>
                <p:nvPr/>
              </p:nvSpPr>
              <p:spPr bwMode="auto">
                <a:xfrm>
                  <a:off x="2357" y="7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66"/>
              <p:cNvGrpSpPr>
                <a:grpSpLocks/>
              </p:cNvGrpSpPr>
              <p:nvPr/>
            </p:nvGrpSpPr>
            <p:grpSpPr bwMode="auto">
              <a:xfrm>
                <a:off x="2727" y="768"/>
                <a:ext cx="369" cy="384"/>
                <a:chOff x="2727" y="768"/>
                <a:chExt cx="369" cy="384"/>
              </a:xfrm>
            </p:grpSpPr>
            <p:sp>
              <p:nvSpPr>
                <p:cNvPr id="38299" name="Rectangle 16"/>
                <p:cNvSpPr>
                  <a:spLocks noChangeArrowheads="1"/>
                </p:cNvSpPr>
                <p:nvPr/>
              </p:nvSpPr>
              <p:spPr bwMode="auto">
                <a:xfrm>
                  <a:off x="2770" y="76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300" name="Rectangle 165"/>
                <p:cNvSpPr>
                  <a:spLocks noChangeArrowheads="1"/>
                </p:cNvSpPr>
                <p:nvPr/>
              </p:nvSpPr>
              <p:spPr bwMode="auto">
                <a:xfrm>
                  <a:off x="2727" y="76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168"/>
              <p:cNvGrpSpPr>
                <a:grpSpLocks/>
              </p:cNvGrpSpPr>
              <p:nvPr/>
            </p:nvGrpSpPr>
            <p:grpSpPr bwMode="auto">
              <a:xfrm>
                <a:off x="0" y="1152"/>
                <a:ext cx="1617" cy="384"/>
                <a:chOff x="0" y="1152"/>
                <a:chExt cx="1617" cy="384"/>
              </a:xfrm>
            </p:grpSpPr>
            <p:sp>
              <p:nvSpPr>
                <p:cNvPr id="38297" name="Rectangle 17"/>
                <p:cNvSpPr>
                  <a:spLocks noChangeArrowheads="1"/>
                </p:cNvSpPr>
                <p:nvPr/>
              </p:nvSpPr>
              <p:spPr bwMode="auto">
                <a:xfrm>
                  <a:off x="43" y="115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obuvanje/izuvanje cipela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98" name="Rectangle 167"/>
                <p:cNvSpPr>
                  <a:spLocks noChangeArrowheads="1"/>
                </p:cNvSpPr>
                <p:nvPr/>
              </p:nvSpPr>
              <p:spPr bwMode="auto">
                <a:xfrm>
                  <a:off x="0" y="115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170"/>
              <p:cNvGrpSpPr>
                <a:grpSpLocks/>
              </p:cNvGrpSpPr>
              <p:nvPr/>
            </p:nvGrpSpPr>
            <p:grpSpPr bwMode="auto">
              <a:xfrm>
                <a:off x="1617" y="1152"/>
                <a:ext cx="370" cy="384"/>
                <a:chOff x="1617" y="1152"/>
                <a:chExt cx="370" cy="384"/>
              </a:xfrm>
            </p:grpSpPr>
            <p:sp>
              <p:nvSpPr>
                <p:cNvPr id="38295" name="Rectangle 18"/>
                <p:cNvSpPr>
                  <a:spLocks noChangeArrowheads="1"/>
                </p:cNvSpPr>
                <p:nvPr/>
              </p:nvSpPr>
              <p:spPr bwMode="auto">
                <a:xfrm>
                  <a:off x="1660" y="115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96" name="Rectangle 169"/>
                <p:cNvSpPr>
                  <a:spLocks noChangeArrowheads="1"/>
                </p:cNvSpPr>
                <p:nvPr/>
              </p:nvSpPr>
              <p:spPr bwMode="auto">
                <a:xfrm>
                  <a:off x="1617" y="115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172"/>
              <p:cNvGrpSpPr>
                <a:grpSpLocks/>
              </p:cNvGrpSpPr>
              <p:nvPr/>
            </p:nvGrpSpPr>
            <p:grpSpPr bwMode="auto">
              <a:xfrm>
                <a:off x="1987" y="1152"/>
                <a:ext cx="370" cy="384"/>
                <a:chOff x="1987" y="1152"/>
                <a:chExt cx="370" cy="384"/>
              </a:xfrm>
            </p:grpSpPr>
            <p:sp>
              <p:nvSpPr>
                <p:cNvPr id="38293" name="Rectangle 19"/>
                <p:cNvSpPr>
                  <a:spLocks noChangeArrowheads="1"/>
                </p:cNvSpPr>
                <p:nvPr/>
              </p:nvSpPr>
              <p:spPr bwMode="auto">
                <a:xfrm>
                  <a:off x="2030" y="115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94" name="Rectangle 171"/>
                <p:cNvSpPr>
                  <a:spLocks noChangeArrowheads="1"/>
                </p:cNvSpPr>
                <p:nvPr/>
              </p:nvSpPr>
              <p:spPr bwMode="auto">
                <a:xfrm>
                  <a:off x="1987" y="115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174"/>
              <p:cNvGrpSpPr>
                <a:grpSpLocks/>
              </p:cNvGrpSpPr>
              <p:nvPr/>
            </p:nvGrpSpPr>
            <p:grpSpPr bwMode="auto">
              <a:xfrm>
                <a:off x="2357" y="1152"/>
                <a:ext cx="370" cy="384"/>
                <a:chOff x="2357" y="1152"/>
                <a:chExt cx="370" cy="384"/>
              </a:xfrm>
            </p:grpSpPr>
            <p:sp>
              <p:nvSpPr>
                <p:cNvPr id="38291" name="Rectangle 20"/>
                <p:cNvSpPr>
                  <a:spLocks noChangeArrowheads="1"/>
                </p:cNvSpPr>
                <p:nvPr/>
              </p:nvSpPr>
              <p:spPr bwMode="auto">
                <a:xfrm>
                  <a:off x="2400" y="115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92" name="Rectangle 173"/>
                <p:cNvSpPr>
                  <a:spLocks noChangeArrowheads="1"/>
                </p:cNvSpPr>
                <p:nvPr/>
              </p:nvSpPr>
              <p:spPr bwMode="auto">
                <a:xfrm>
                  <a:off x="2357" y="115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176"/>
              <p:cNvGrpSpPr>
                <a:grpSpLocks/>
              </p:cNvGrpSpPr>
              <p:nvPr/>
            </p:nvGrpSpPr>
            <p:grpSpPr bwMode="auto">
              <a:xfrm>
                <a:off x="2727" y="1152"/>
                <a:ext cx="369" cy="384"/>
                <a:chOff x="2727" y="1152"/>
                <a:chExt cx="369" cy="384"/>
              </a:xfrm>
            </p:grpSpPr>
            <p:sp>
              <p:nvSpPr>
                <p:cNvPr id="38289" name="Rectangle 21"/>
                <p:cNvSpPr>
                  <a:spLocks noChangeArrowheads="1"/>
                </p:cNvSpPr>
                <p:nvPr/>
              </p:nvSpPr>
              <p:spPr bwMode="auto">
                <a:xfrm>
                  <a:off x="2770" y="115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90" name="Rectangle 175"/>
                <p:cNvSpPr>
                  <a:spLocks noChangeArrowheads="1"/>
                </p:cNvSpPr>
                <p:nvPr/>
              </p:nvSpPr>
              <p:spPr bwMode="auto">
                <a:xfrm>
                  <a:off x="2727" y="115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178"/>
              <p:cNvGrpSpPr>
                <a:grpSpLocks/>
              </p:cNvGrpSpPr>
              <p:nvPr/>
            </p:nvGrpSpPr>
            <p:grpSpPr bwMode="auto">
              <a:xfrm>
                <a:off x="0" y="1536"/>
                <a:ext cx="1617" cy="384"/>
                <a:chOff x="0" y="1536"/>
                <a:chExt cx="1617" cy="384"/>
              </a:xfrm>
            </p:grpSpPr>
            <p:sp>
              <p:nvSpPr>
                <p:cNvPr id="38287" name="Rectangle 22"/>
                <p:cNvSpPr>
                  <a:spLocks noChangeArrowheads="1"/>
                </p:cNvSpPr>
                <p:nvPr/>
              </p:nvSpPr>
              <p:spPr bwMode="auto">
                <a:xfrm>
                  <a:off x="43" y="153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zakopčavanje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88" name="Rectangle 177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180"/>
              <p:cNvGrpSpPr>
                <a:grpSpLocks/>
              </p:cNvGrpSpPr>
              <p:nvPr/>
            </p:nvGrpSpPr>
            <p:grpSpPr bwMode="auto">
              <a:xfrm>
                <a:off x="1617" y="1536"/>
                <a:ext cx="370" cy="384"/>
                <a:chOff x="1617" y="1536"/>
                <a:chExt cx="370" cy="384"/>
              </a:xfrm>
            </p:grpSpPr>
            <p:sp>
              <p:nvSpPr>
                <p:cNvPr id="38285" name="Rectangle 23"/>
                <p:cNvSpPr>
                  <a:spLocks noChangeArrowheads="1"/>
                </p:cNvSpPr>
                <p:nvPr/>
              </p:nvSpPr>
              <p:spPr bwMode="auto">
                <a:xfrm>
                  <a:off x="1660" y="153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86" name="Rectangle 179"/>
                <p:cNvSpPr>
                  <a:spLocks noChangeArrowheads="1"/>
                </p:cNvSpPr>
                <p:nvPr/>
              </p:nvSpPr>
              <p:spPr bwMode="auto">
                <a:xfrm>
                  <a:off x="1617" y="153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182"/>
              <p:cNvGrpSpPr>
                <a:grpSpLocks/>
              </p:cNvGrpSpPr>
              <p:nvPr/>
            </p:nvGrpSpPr>
            <p:grpSpPr bwMode="auto">
              <a:xfrm>
                <a:off x="1987" y="1536"/>
                <a:ext cx="370" cy="384"/>
                <a:chOff x="1987" y="1536"/>
                <a:chExt cx="370" cy="384"/>
              </a:xfrm>
            </p:grpSpPr>
            <p:sp>
              <p:nvSpPr>
                <p:cNvPr id="38283" name="Rectangle 24"/>
                <p:cNvSpPr>
                  <a:spLocks noChangeArrowheads="1"/>
                </p:cNvSpPr>
                <p:nvPr/>
              </p:nvSpPr>
              <p:spPr bwMode="auto">
                <a:xfrm>
                  <a:off x="2030" y="153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84" name="Rectangle 181"/>
                <p:cNvSpPr>
                  <a:spLocks noChangeArrowheads="1"/>
                </p:cNvSpPr>
                <p:nvPr/>
              </p:nvSpPr>
              <p:spPr bwMode="auto">
                <a:xfrm>
                  <a:off x="1987" y="153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184"/>
              <p:cNvGrpSpPr>
                <a:grpSpLocks/>
              </p:cNvGrpSpPr>
              <p:nvPr/>
            </p:nvGrpSpPr>
            <p:grpSpPr bwMode="auto">
              <a:xfrm>
                <a:off x="2357" y="1536"/>
                <a:ext cx="370" cy="384"/>
                <a:chOff x="2357" y="1536"/>
                <a:chExt cx="370" cy="384"/>
              </a:xfrm>
            </p:grpSpPr>
            <p:sp>
              <p:nvSpPr>
                <p:cNvPr id="38281" name="Rectangle 25"/>
                <p:cNvSpPr>
                  <a:spLocks noChangeArrowheads="1"/>
                </p:cNvSpPr>
                <p:nvPr/>
              </p:nvSpPr>
              <p:spPr bwMode="auto">
                <a:xfrm>
                  <a:off x="2400" y="153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82" name="Rectangle 183"/>
                <p:cNvSpPr>
                  <a:spLocks noChangeArrowheads="1"/>
                </p:cNvSpPr>
                <p:nvPr/>
              </p:nvSpPr>
              <p:spPr bwMode="auto">
                <a:xfrm>
                  <a:off x="2357" y="153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186"/>
              <p:cNvGrpSpPr>
                <a:grpSpLocks/>
              </p:cNvGrpSpPr>
              <p:nvPr/>
            </p:nvGrpSpPr>
            <p:grpSpPr bwMode="auto">
              <a:xfrm>
                <a:off x="2727" y="1536"/>
                <a:ext cx="369" cy="384"/>
                <a:chOff x="2727" y="1536"/>
                <a:chExt cx="369" cy="384"/>
              </a:xfrm>
            </p:grpSpPr>
            <p:sp>
              <p:nvSpPr>
                <p:cNvPr id="38279" name="Rectangle 26"/>
                <p:cNvSpPr>
                  <a:spLocks noChangeArrowheads="1"/>
                </p:cNvSpPr>
                <p:nvPr/>
              </p:nvSpPr>
              <p:spPr bwMode="auto">
                <a:xfrm>
                  <a:off x="2770" y="153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80" name="Rectangle 185"/>
                <p:cNvSpPr>
                  <a:spLocks noChangeArrowheads="1"/>
                </p:cNvSpPr>
                <p:nvPr/>
              </p:nvSpPr>
              <p:spPr bwMode="auto">
                <a:xfrm>
                  <a:off x="2727" y="153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190"/>
              <p:cNvGrpSpPr>
                <a:grpSpLocks/>
              </p:cNvGrpSpPr>
              <p:nvPr/>
            </p:nvGrpSpPr>
            <p:grpSpPr bwMode="auto">
              <a:xfrm>
                <a:off x="0" y="1920"/>
                <a:ext cx="1617" cy="384"/>
                <a:chOff x="0" y="1920"/>
                <a:chExt cx="1617" cy="384"/>
              </a:xfrm>
            </p:grpSpPr>
            <p:sp>
              <p:nvSpPr>
                <p:cNvPr id="38275" name="Rectangle 189"/>
                <p:cNvSpPr>
                  <a:spLocks noChangeArrowheads="1"/>
                </p:cNvSpPr>
                <p:nvPr/>
              </p:nvSpPr>
              <p:spPr bwMode="auto">
                <a:xfrm>
                  <a:off x="0" y="1920"/>
                  <a:ext cx="161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0" name="Group 188"/>
                <p:cNvGrpSpPr>
                  <a:grpSpLocks/>
                </p:cNvGrpSpPr>
                <p:nvPr/>
              </p:nvGrpSpPr>
              <p:grpSpPr bwMode="auto">
                <a:xfrm>
                  <a:off x="0" y="1920"/>
                  <a:ext cx="1617" cy="384"/>
                  <a:chOff x="0" y="1920"/>
                  <a:chExt cx="1617" cy="384"/>
                </a:xfrm>
              </p:grpSpPr>
              <p:sp>
                <p:nvSpPr>
                  <p:cNvPr id="38277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1920"/>
                    <a:ext cx="1531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 b="1">
                        <a:latin typeface="Vagrounded Light YU" pitchFamily="34" charset="0"/>
                        <a:cs typeface="Times New Roman" pitchFamily="18" charset="0"/>
                      </a:rPr>
                      <a:t>Ishrana (24 poena)</a:t>
                    </a:r>
                    <a:endParaRPr lang="en-US" sz="1400">
                      <a:latin typeface="Vagrounded Light YU" pitchFamily="34" charset="0"/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278" name="Rectangle 18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920"/>
                    <a:ext cx="1617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1" name="Group 194"/>
              <p:cNvGrpSpPr>
                <a:grpSpLocks/>
              </p:cNvGrpSpPr>
              <p:nvPr/>
            </p:nvGrpSpPr>
            <p:grpSpPr bwMode="auto">
              <a:xfrm>
                <a:off x="1617" y="1920"/>
                <a:ext cx="370" cy="384"/>
                <a:chOff x="1617" y="1920"/>
                <a:chExt cx="370" cy="384"/>
              </a:xfrm>
            </p:grpSpPr>
            <p:sp>
              <p:nvSpPr>
                <p:cNvPr id="38271" name="Rectangle 193"/>
                <p:cNvSpPr>
                  <a:spLocks noChangeArrowheads="1"/>
                </p:cNvSpPr>
                <p:nvPr/>
              </p:nvSpPr>
              <p:spPr bwMode="auto">
                <a:xfrm>
                  <a:off x="1617" y="1920"/>
                  <a:ext cx="37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272" name="Group 192"/>
                <p:cNvGrpSpPr>
                  <a:grpSpLocks/>
                </p:cNvGrpSpPr>
                <p:nvPr/>
              </p:nvGrpSpPr>
              <p:grpSpPr bwMode="auto">
                <a:xfrm>
                  <a:off x="1617" y="1920"/>
                  <a:ext cx="370" cy="384"/>
                  <a:chOff x="1617" y="1920"/>
                  <a:chExt cx="370" cy="384"/>
                </a:xfrm>
              </p:grpSpPr>
              <p:sp>
                <p:nvSpPr>
                  <p:cNvPr id="38273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660" y="1920"/>
                    <a:ext cx="284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274" name="Rectangle 191"/>
                  <p:cNvSpPr>
                    <a:spLocks noChangeArrowheads="1"/>
                  </p:cNvSpPr>
                  <p:nvPr/>
                </p:nvSpPr>
                <p:spPr bwMode="auto">
                  <a:xfrm>
                    <a:off x="1617" y="192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276" name="Group 198"/>
              <p:cNvGrpSpPr>
                <a:grpSpLocks/>
              </p:cNvGrpSpPr>
              <p:nvPr/>
            </p:nvGrpSpPr>
            <p:grpSpPr bwMode="auto">
              <a:xfrm>
                <a:off x="1987" y="1920"/>
                <a:ext cx="370" cy="384"/>
                <a:chOff x="1987" y="1920"/>
                <a:chExt cx="370" cy="384"/>
              </a:xfrm>
            </p:grpSpPr>
            <p:sp>
              <p:nvSpPr>
                <p:cNvPr id="38267" name="Rectangle 197"/>
                <p:cNvSpPr>
                  <a:spLocks noChangeArrowheads="1"/>
                </p:cNvSpPr>
                <p:nvPr/>
              </p:nvSpPr>
              <p:spPr bwMode="auto">
                <a:xfrm>
                  <a:off x="1987" y="1920"/>
                  <a:ext cx="37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329" name="Group 196"/>
                <p:cNvGrpSpPr>
                  <a:grpSpLocks/>
                </p:cNvGrpSpPr>
                <p:nvPr/>
              </p:nvGrpSpPr>
              <p:grpSpPr bwMode="auto">
                <a:xfrm>
                  <a:off x="1987" y="1920"/>
                  <a:ext cx="370" cy="384"/>
                  <a:chOff x="1987" y="1920"/>
                  <a:chExt cx="370" cy="384"/>
                </a:xfrm>
              </p:grpSpPr>
              <p:sp>
                <p:nvSpPr>
                  <p:cNvPr id="38269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1920"/>
                    <a:ext cx="284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270" name="Rectangle 195"/>
                  <p:cNvSpPr>
                    <a:spLocks noChangeArrowheads="1"/>
                  </p:cNvSpPr>
                  <p:nvPr/>
                </p:nvSpPr>
                <p:spPr bwMode="auto">
                  <a:xfrm>
                    <a:off x="1987" y="192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330" name="Group 202"/>
              <p:cNvGrpSpPr>
                <a:grpSpLocks/>
              </p:cNvGrpSpPr>
              <p:nvPr/>
            </p:nvGrpSpPr>
            <p:grpSpPr bwMode="auto">
              <a:xfrm>
                <a:off x="2357" y="1920"/>
                <a:ext cx="370" cy="384"/>
                <a:chOff x="2357" y="1920"/>
                <a:chExt cx="370" cy="384"/>
              </a:xfrm>
            </p:grpSpPr>
            <p:sp>
              <p:nvSpPr>
                <p:cNvPr id="38263" name="Rectangle 201"/>
                <p:cNvSpPr>
                  <a:spLocks noChangeArrowheads="1"/>
                </p:cNvSpPr>
                <p:nvPr/>
              </p:nvSpPr>
              <p:spPr bwMode="auto">
                <a:xfrm>
                  <a:off x="2357" y="1920"/>
                  <a:ext cx="37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331" name="Group 200"/>
                <p:cNvGrpSpPr>
                  <a:grpSpLocks/>
                </p:cNvGrpSpPr>
                <p:nvPr/>
              </p:nvGrpSpPr>
              <p:grpSpPr bwMode="auto">
                <a:xfrm>
                  <a:off x="2357" y="1920"/>
                  <a:ext cx="370" cy="384"/>
                  <a:chOff x="2357" y="1920"/>
                  <a:chExt cx="370" cy="384"/>
                </a:xfrm>
              </p:grpSpPr>
              <p:sp>
                <p:nvSpPr>
                  <p:cNvPr id="38265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920"/>
                    <a:ext cx="284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266" name="Rectangle 199"/>
                  <p:cNvSpPr>
                    <a:spLocks noChangeArrowheads="1"/>
                  </p:cNvSpPr>
                  <p:nvPr/>
                </p:nvSpPr>
                <p:spPr bwMode="auto">
                  <a:xfrm>
                    <a:off x="2357" y="192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332" name="Group 206"/>
              <p:cNvGrpSpPr>
                <a:grpSpLocks/>
              </p:cNvGrpSpPr>
              <p:nvPr/>
            </p:nvGrpSpPr>
            <p:grpSpPr bwMode="auto">
              <a:xfrm>
                <a:off x="2727" y="1920"/>
                <a:ext cx="369" cy="384"/>
                <a:chOff x="2727" y="1920"/>
                <a:chExt cx="369" cy="384"/>
              </a:xfrm>
            </p:grpSpPr>
            <p:sp>
              <p:nvSpPr>
                <p:cNvPr id="38259" name="Rectangle 205"/>
                <p:cNvSpPr>
                  <a:spLocks noChangeArrowheads="1"/>
                </p:cNvSpPr>
                <p:nvPr/>
              </p:nvSpPr>
              <p:spPr bwMode="auto">
                <a:xfrm>
                  <a:off x="2727" y="1920"/>
                  <a:ext cx="369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333" name="Group 204"/>
                <p:cNvGrpSpPr>
                  <a:grpSpLocks/>
                </p:cNvGrpSpPr>
                <p:nvPr/>
              </p:nvGrpSpPr>
              <p:grpSpPr bwMode="auto">
                <a:xfrm>
                  <a:off x="2727" y="1920"/>
                  <a:ext cx="369" cy="384"/>
                  <a:chOff x="2727" y="1920"/>
                  <a:chExt cx="369" cy="384"/>
                </a:xfrm>
              </p:grpSpPr>
              <p:sp>
                <p:nvSpPr>
                  <p:cNvPr id="38261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2770" y="1920"/>
                    <a:ext cx="283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262" name="Rectangle 203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1920"/>
                    <a:ext cx="369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334" name="Group 208"/>
              <p:cNvGrpSpPr>
                <a:grpSpLocks/>
              </p:cNvGrpSpPr>
              <p:nvPr/>
            </p:nvGrpSpPr>
            <p:grpSpPr bwMode="auto">
              <a:xfrm>
                <a:off x="0" y="2304"/>
                <a:ext cx="1617" cy="384"/>
                <a:chOff x="0" y="2304"/>
                <a:chExt cx="1617" cy="384"/>
              </a:xfrm>
            </p:grpSpPr>
            <p:sp>
              <p:nvSpPr>
                <p:cNvPr id="38257" name="Rectangle 32"/>
                <p:cNvSpPr>
                  <a:spLocks noChangeArrowheads="1"/>
                </p:cNvSpPr>
                <p:nvPr/>
              </p:nvSpPr>
              <p:spPr bwMode="auto">
                <a:xfrm>
                  <a:off x="43" y="230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pijenje iz šolje/čaše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58" name="Rectangle 207"/>
                <p:cNvSpPr>
                  <a:spLocks noChangeArrowheads="1"/>
                </p:cNvSpPr>
                <p:nvPr/>
              </p:nvSpPr>
              <p:spPr bwMode="auto">
                <a:xfrm>
                  <a:off x="0" y="230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35" name="Group 210"/>
              <p:cNvGrpSpPr>
                <a:grpSpLocks/>
              </p:cNvGrpSpPr>
              <p:nvPr/>
            </p:nvGrpSpPr>
            <p:grpSpPr bwMode="auto">
              <a:xfrm>
                <a:off x="1617" y="2304"/>
                <a:ext cx="370" cy="384"/>
                <a:chOff x="1617" y="2304"/>
                <a:chExt cx="370" cy="384"/>
              </a:xfrm>
            </p:grpSpPr>
            <p:sp>
              <p:nvSpPr>
                <p:cNvPr id="38255" name="Rectangle 33"/>
                <p:cNvSpPr>
                  <a:spLocks noChangeArrowheads="1"/>
                </p:cNvSpPr>
                <p:nvPr/>
              </p:nvSpPr>
              <p:spPr bwMode="auto">
                <a:xfrm>
                  <a:off x="1660" y="230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56" name="Rectangle 209"/>
                <p:cNvSpPr>
                  <a:spLocks noChangeArrowheads="1"/>
                </p:cNvSpPr>
                <p:nvPr/>
              </p:nvSpPr>
              <p:spPr bwMode="auto">
                <a:xfrm>
                  <a:off x="1617" y="230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888" name="Group 212"/>
              <p:cNvGrpSpPr>
                <a:grpSpLocks/>
              </p:cNvGrpSpPr>
              <p:nvPr/>
            </p:nvGrpSpPr>
            <p:grpSpPr bwMode="auto">
              <a:xfrm>
                <a:off x="1987" y="2304"/>
                <a:ext cx="370" cy="384"/>
                <a:chOff x="1987" y="2304"/>
                <a:chExt cx="370" cy="384"/>
              </a:xfrm>
            </p:grpSpPr>
            <p:sp>
              <p:nvSpPr>
                <p:cNvPr id="38253" name="Rectangle 34"/>
                <p:cNvSpPr>
                  <a:spLocks noChangeArrowheads="1"/>
                </p:cNvSpPr>
                <p:nvPr/>
              </p:nvSpPr>
              <p:spPr bwMode="auto">
                <a:xfrm>
                  <a:off x="2030" y="230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54" name="Rectangle 211"/>
                <p:cNvSpPr>
                  <a:spLocks noChangeArrowheads="1"/>
                </p:cNvSpPr>
                <p:nvPr/>
              </p:nvSpPr>
              <p:spPr bwMode="auto">
                <a:xfrm>
                  <a:off x="1987" y="230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889" name="Group 214"/>
              <p:cNvGrpSpPr>
                <a:grpSpLocks/>
              </p:cNvGrpSpPr>
              <p:nvPr/>
            </p:nvGrpSpPr>
            <p:grpSpPr bwMode="auto">
              <a:xfrm>
                <a:off x="2357" y="2304"/>
                <a:ext cx="370" cy="384"/>
                <a:chOff x="2357" y="2304"/>
                <a:chExt cx="370" cy="384"/>
              </a:xfrm>
            </p:grpSpPr>
            <p:sp>
              <p:nvSpPr>
                <p:cNvPr id="38251" name="Rectangle 35"/>
                <p:cNvSpPr>
                  <a:spLocks noChangeArrowheads="1"/>
                </p:cNvSpPr>
                <p:nvPr/>
              </p:nvSpPr>
              <p:spPr bwMode="auto">
                <a:xfrm>
                  <a:off x="2400" y="230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52" name="Rectangle 213"/>
                <p:cNvSpPr>
                  <a:spLocks noChangeArrowheads="1"/>
                </p:cNvSpPr>
                <p:nvPr/>
              </p:nvSpPr>
              <p:spPr bwMode="auto">
                <a:xfrm>
                  <a:off x="2357" y="230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890" name="Group 216"/>
              <p:cNvGrpSpPr>
                <a:grpSpLocks/>
              </p:cNvGrpSpPr>
              <p:nvPr/>
            </p:nvGrpSpPr>
            <p:grpSpPr bwMode="auto">
              <a:xfrm>
                <a:off x="2727" y="2304"/>
                <a:ext cx="369" cy="384"/>
                <a:chOff x="2727" y="2304"/>
                <a:chExt cx="369" cy="384"/>
              </a:xfrm>
            </p:grpSpPr>
            <p:sp>
              <p:nvSpPr>
                <p:cNvPr id="38249" name="Rectangle 36"/>
                <p:cNvSpPr>
                  <a:spLocks noChangeArrowheads="1"/>
                </p:cNvSpPr>
                <p:nvPr/>
              </p:nvSpPr>
              <p:spPr bwMode="auto">
                <a:xfrm>
                  <a:off x="2770" y="230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50" name="Rectangle 215"/>
                <p:cNvSpPr>
                  <a:spLocks noChangeArrowheads="1"/>
                </p:cNvSpPr>
                <p:nvPr/>
              </p:nvSpPr>
              <p:spPr bwMode="auto">
                <a:xfrm>
                  <a:off x="2727" y="230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892" name="Group 218"/>
              <p:cNvGrpSpPr>
                <a:grpSpLocks/>
              </p:cNvGrpSpPr>
              <p:nvPr/>
            </p:nvGrpSpPr>
            <p:grpSpPr bwMode="auto">
              <a:xfrm>
                <a:off x="0" y="2688"/>
                <a:ext cx="1617" cy="384"/>
                <a:chOff x="0" y="2688"/>
                <a:chExt cx="1617" cy="384"/>
              </a:xfrm>
            </p:grpSpPr>
            <p:sp>
              <p:nvSpPr>
                <p:cNvPr id="38247" name="Rectangle 37"/>
                <p:cNvSpPr>
                  <a:spLocks noChangeArrowheads="1"/>
                </p:cNvSpPr>
                <p:nvPr/>
              </p:nvSpPr>
              <p:spPr bwMode="auto">
                <a:xfrm>
                  <a:off x="43" y="268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upotreba kašike/viljuške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48" name="Rectangle 217"/>
                <p:cNvSpPr>
                  <a:spLocks noChangeArrowheads="1"/>
                </p:cNvSpPr>
                <p:nvPr/>
              </p:nvSpPr>
              <p:spPr bwMode="auto">
                <a:xfrm>
                  <a:off x="0" y="268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894" name="Group 220"/>
              <p:cNvGrpSpPr>
                <a:grpSpLocks/>
              </p:cNvGrpSpPr>
              <p:nvPr/>
            </p:nvGrpSpPr>
            <p:grpSpPr bwMode="auto">
              <a:xfrm>
                <a:off x="1617" y="2688"/>
                <a:ext cx="370" cy="384"/>
                <a:chOff x="1617" y="2688"/>
                <a:chExt cx="370" cy="384"/>
              </a:xfrm>
            </p:grpSpPr>
            <p:sp>
              <p:nvSpPr>
                <p:cNvPr id="38245" name="Rectangle 38"/>
                <p:cNvSpPr>
                  <a:spLocks noChangeArrowheads="1"/>
                </p:cNvSpPr>
                <p:nvPr/>
              </p:nvSpPr>
              <p:spPr bwMode="auto">
                <a:xfrm>
                  <a:off x="1660" y="268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46" name="Rectangle 219"/>
                <p:cNvSpPr>
                  <a:spLocks noChangeArrowheads="1"/>
                </p:cNvSpPr>
                <p:nvPr/>
              </p:nvSpPr>
              <p:spPr bwMode="auto">
                <a:xfrm>
                  <a:off x="1617" y="268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895" name="Group 222"/>
              <p:cNvGrpSpPr>
                <a:grpSpLocks/>
              </p:cNvGrpSpPr>
              <p:nvPr/>
            </p:nvGrpSpPr>
            <p:grpSpPr bwMode="auto">
              <a:xfrm>
                <a:off x="1987" y="2688"/>
                <a:ext cx="370" cy="384"/>
                <a:chOff x="1987" y="2688"/>
                <a:chExt cx="370" cy="384"/>
              </a:xfrm>
            </p:grpSpPr>
            <p:sp>
              <p:nvSpPr>
                <p:cNvPr id="38243" name="Rectangle 39"/>
                <p:cNvSpPr>
                  <a:spLocks noChangeArrowheads="1"/>
                </p:cNvSpPr>
                <p:nvPr/>
              </p:nvSpPr>
              <p:spPr bwMode="auto">
                <a:xfrm>
                  <a:off x="2030" y="268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44" name="Rectangle 221"/>
                <p:cNvSpPr>
                  <a:spLocks noChangeArrowheads="1"/>
                </p:cNvSpPr>
                <p:nvPr/>
              </p:nvSpPr>
              <p:spPr bwMode="auto">
                <a:xfrm>
                  <a:off x="1987" y="268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896" name="Group 224"/>
              <p:cNvGrpSpPr>
                <a:grpSpLocks/>
              </p:cNvGrpSpPr>
              <p:nvPr/>
            </p:nvGrpSpPr>
            <p:grpSpPr bwMode="auto">
              <a:xfrm>
                <a:off x="2357" y="2688"/>
                <a:ext cx="370" cy="384"/>
                <a:chOff x="2357" y="2688"/>
                <a:chExt cx="370" cy="384"/>
              </a:xfrm>
            </p:grpSpPr>
            <p:sp>
              <p:nvSpPr>
                <p:cNvPr id="38241" name="Rectangle 40"/>
                <p:cNvSpPr>
                  <a:spLocks noChangeArrowheads="1"/>
                </p:cNvSpPr>
                <p:nvPr/>
              </p:nvSpPr>
              <p:spPr bwMode="auto">
                <a:xfrm>
                  <a:off x="2400" y="268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42" name="Rectangle 223"/>
                <p:cNvSpPr>
                  <a:spLocks noChangeArrowheads="1"/>
                </p:cNvSpPr>
                <p:nvPr/>
              </p:nvSpPr>
              <p:spPr bwMode="auto">
                <a:xfrm>
                  <a:off x="2357" y="268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897" name="Group 226"/>
              <p:cNvGrpSpPr>
                <a:grpSpLocks/>
              </p:cNvGrpSpPr>
              <p:nvPr/>
            </p:nvGrpSpPr>
            <p:grpSpPr bwMode="auto">
              <a:xfrm>
                <a:off x="2727" y="2688"/>
                <a:ext cx="369" cy="384"/>
                <a:chOff x="2727" y="2688"/>
                <a:chExt cx="369" cy="384"/>
              </a:xfrm>
            </p:grpSpPr>
            <p:sp>
              <p:nvSpPr>
                <p:cNvPr id="38239" name="Rectangle 41"/>
                <p:cNvSpPr>
                  <a:spLocks noChangeArrowheads="1"/>
                </p:cNvSpPr>
                <p:nvPr/>
              </p:nvSpPr>
              <p:spPr bwMode="auto">
                <a:xfrm>
                  <a:off x="2770" y="268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40" name="Rectangle 225"/>
                <p:cNvSpPr>
                  <a:spLocks noChangeArrowheads="1"/>
                </p:cNvSpPr>
                <p:nvPr/>
              </p:nvSpPr>
              <p:spPr bwMode="auto">
                <a:xfrm>
                  <a:off x="2727" y="268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898" name="Group 228"/>
              <p:cNvGrpSpPr>
                <a:grpSpLocks/>
              </p:cNvGrpSpPr>
              <p:nvPr/>
            </p:nvGrpSpPr>
            <p:grpSpPr bwMode="auto">
              <a:xfrm>
                <a:off x="0" y="3072"/>
                <a:ext cx="1617" cy="384"/>
                <a:chOff x="0" y="3072"/>
                <a:chExt cx="1617" cy="384"/>
              </a:xfrm>
            </p:grpSpPr>
            <p:sp>
              <p:nvSpPr>
                <p:cNvPr id="38237" name="Rectangle 42"/>
                <p:cNvSpPr>
                  <a:spLocks noChangeArrowheads="1"/>
                </p:cNvSpPr>
                <p:nvPr/>
              </p:nvSpPr>
              <p:spPr bwMode="auto">
                <a:xfrm>
                  <a:off x="43" y="307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sečenje hrane/mesa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38" name="Rectangle 227"/>
                <p:cNvSpPr>
                  <a:spLocks noChangeArrowheads="1"/>
                </p:cNvSpPr>
                <p:nvPr/>
              </p:nvSpPr>
              <p:spPr bwMode="auto">
                <a:xfrm>
                  <a:off x="0" y="307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899" name="Group 230"/>
              <p:cNvGrpSpPr>
                <a:grpSpLocks/>
              </p:cNvGrpSpPr>
              <p:nvPr/>
            </p:nvGrpSpPr>
            <p:grpSpPr bwMode="auto">
              <a:xfrm>
                <a:off x="1617" y="3072"/>
                <a:ext cx="370" cy="384"/>
                <a:chOff x="1617" y="3072"/>
                <a:chExt cx="370" cy="384"/>
              </a:xfrm>
            </p:grpSpPr>
            <p:sp>
              <p:nvSpPr>
                <p:cNvPr id="38235" name="Rectangle 43"/>
                <p:cNvSpPr>
                  <a:spLocks noChangeArrowheads="1"/>
                </p:cNvSpPr>
                <p:nvPr/>
              </p:nvSpPr>
              <p:spPr bwMode="auto">
                <a:xfrm>
                  <a:off x="1660" y="307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36" name="Rectangle 229"/>
                <p:cNvSpPr>
                  <a:spLocks noChangeArrowheads="1"/>
                </p:cNvSpPr>
                <p:nvPr/>
              </p:nvSpPr>
              <p:spPr bwMode="auto">
                <a:xfrm>
                  <a:off x="1617" y="307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00" name="Group 232"/>
              <p:cNvGrpSpPr>
                <a:grpSpLocks/>
              </p:cNvGrpSpPr>
              <p:nvPr/>
            </p:nvGrpSpPr>
            <p:grpSpPr bwMode="auto">
              <a:xfrm>
                <a:off x="1987" y="3072"/>
                <a:ext cx="370" cy="384"/>
                <a:chOff x="1987" y="3072"/>
                <a:chExt cx="370" cy="384"/>
              </a:xfrm>
            </p:grpSpPr>
            <p:sp>
              <p:nvSpPr>
                <p:cNvPr id="38233" name="Rectangle 44"/>
                <p:cNvSpPr>
                  <a:spLocks noChangeArrowheads="1"/>
                </p:cNvSpPr>
                <p:nvPr/>
              </p:nvSpPr>
              <p:spPr bwMode="auto">
                <a:xfrm>
                  <a:off x="2030" y="307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34" name="Rectangle 231"/>
                <p:cNvSpPr>
                  <a:spLocks noChangeArrowheads="1"/>
                </p:cNvSpPr>
                <p:nvPr/>
              </p:nvSpPr>
              <p:spPr bwMode="auto">
                <a:xfrm>
                  <a:off x="1987" y="307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01" name="Group 234"/>
              <p:cNvGrpSpPr>
                <a:grpSpLocks/>
              </p:cNvGrpSpPr>
              <p:nvPr/>
            </p:nvGrpSpPr>
            <p:grpSpPr bwMode="auto">
              <a:xfrm>
                <a:off x="2357" y="3072"/>
                <a:ext cx="370" cy="384"/>
                <a:chOff x="2357" y="3072"/>
                <a:chExt cx="370" cy="384"/>
              </a:xfrm>
            </p:grpSpPr>
            <p:sp>
              <p:nvSpPr>
                <p:cNvPr id="38231" name="Rectangle 45"/>
                <p:cNvSpPr>
                  <a:spLocks noChangeArrowheads="1"/>
                </p:cNvSpPr>
                <p:nvPr/>
              </p:nvSpPr>
              <p:spPr bwMode="auto">
                <a:xfrm>
                  <a:off x="2400" y="307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32" name="Rectangle 233"/>
                <p:cNvSpPr>
                  <a:spLocks noChangeArrowheads="1"/>
                </p:cNvSpPr>
                <p:nvPr/>
              </p:nvSpPr>
              <p:spPr bwMode="auto">
                <a:xfrm>
                  <a:off x="2357" y="307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02" name="Group 236"/>
              <p:cNvGrpSpPr>
                <a:grpSpLocks/>
              </p:cNvGrpSpPr>
              <p:nvPr/>
            </p:nvGrpSpPr>
            <p:grpSpPr bwMode="auto">
              <a:xfrm>
                <a:off x="2727" y="3072"/>
                <a:ext cx="369" cy="384"/>
                <a:chOff x="2727" y="3072"/>
                <a:chExt cx="369" cy="384"/>
              </a:xfrm>
            </p:grpSpPr>
            <p:sp>
              <p:nvSpPr>
                <p:cNvPr id="38229" name="Rectangle 46"/>
                <p:cNvSpPr>
                  <a:spLocks noChangeArrowheads="1"/>
                </p:cNvSpPr>
                <p:nvPr/>
              </p:nvSpPr>
              <p:spPr bwMode="auto">
                <a:xfrm>
                  <a:off x="2770" y="307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30" name="Rectangle 235"/>
                <p:cNvSpPr>
                  <a:spLocks noChangeArrowheads="1"/>
                </p:cNvSpPr>
                <p:nvPr/>
              </p:nvSpPr>
              <p:spPr bwMode="auto">
                <a:xfrm>
                  <a:off x="2727" y="307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03" name="Group 238"/>
              <p:cNvGrpSpPr>
                <a:grpSpLocks/>
              </p:cNvGrpSpPr>
              <p:nvPr/>
            </p:nvGrpSpPr>
            <p:grpSpPr bwMode="auto">
              <a:xfrm>
                <a:off x="0" y="3456"/>
                <a:ext cx="1617" cy="384"/>
                <a:chOff x="0" y="3456"/>
                <a:chExt cx="1617" cy="384"/>
              </a:xfrm>
            </p:grpSpPr>
            <p:sp>
              <p:nvSpPr>
                <p:cNvPr id="38227" name="Rectangle 47"/>
                <p:cNvSpPr>
                  <a:spLocks noChangeArrowheads="1"/>
                </p:cNvSpPr>
                <p:nvPr/>
              </p:nvSpPr>
              <p:spPr bwMode="auto">
                <a:xfrm>
                  <a:off x="43" y="345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sipanje tečnosti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28" name="Rectangle 237"/>
                <p:cNvSpPr>
                  <a:spLocks noChangeArrowheads="1"/>
                </p:cNvSpPr>
                <p:nvPr/>
              </p:nvSpPr>
              <p:spPr bwMode="auto">
                <a:xfrm>
                  <a:off x="0" y="345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04" name="Group 240"/>
              <p:cNvGrpSpPr>
                <a:grpSpLocks/>
              </p:cNvGrpSpPr>
              <p:nvPr/>
            </p:nvGrpSpPr>
            <p:grpSpPr bwMode="auto">
              <a:xfrm>
                <a:off x="1617" y="3456"/>
                <a:ext cx="370" cy="384"/>
                <a:chOff x="1617" y="3456"/>
                <a:chExt cx="370" cy="384"/>
              </a:xfrm>
            </p:grpSpPr>
            <p:sp>
              <p:nvSpPr>
                <p:cNvPr id="38225" name="Rectangle 48"/>
                <p:cNvSpPr>
                  <a:spLocks noChangeArrowheads="1"/>
                </p:cNvSpPr>
                <p:nvPr/>
              </p:nvSpPr>
              <p:spPr bwMode="auto">
                <a:xfrm>
                  <a:off x="1660" y="345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26" name="Rectangle 239"/>
                <p:cNvSpPr>
                  <a:spLocks noChangeArrowheads="1"/>
                </p:cNvSpPr>
                <p:nvPr/>
              </p:nvSpPr>
              <p:spPr bwMode="auto">
                <a:xfrm>
                  <a:off x="1617" y="345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05" name="Group 242"/>
              <p:cNvGrpSpPr>
                <a:grpSpLocks/>
              </p:cNvGrpSpPr>
              <p:nvPr/>
            </p:nvGrpSpPr>
            <p:grpSpPr bwMode="auto">
              <a:xfrm>
                <a:off x="1987" y="3456"/>
                <a:ext cx="370" cy="384"/>
                <a:chOff x="1987" y="3456"/>
                <a:chExt cx="370" cy="384"/>
              </a:xfrm>
            </p:grpSpPr>
            <p:sp>
              <p:nvSpPr>
                <p:cNvPr id="38223" name="Rectangle 49"/>
                <p:cNvSpPr>
                  <a:spLocks noChangeArrowheads="1"/>
                </p:cNvSpPr>
                <p:nvPr/>
              </p:nvSpPr>
              <p:spPr bwMode="auto">
                <a:xfrm>
                  <a:off x="2030" y="345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24" name="Rectangle 241"/>
                <p:cNvSpPr>
                  <a:spLocks noChangeArrowheads="1"/>
                </p:cNvSpPr>
                <p:nvPr/>
              </p:nvSpPr>
              <p:spPr bwMode="auto">
                <a:xfrm>
                  <a:off x="1987" y="345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06" name="Group 244"/>
              <p:cNvGrpSpPr>
                <a:grpSpLocks/>
              </p:cNvGrpSpPr>
              <p:nvPr/>
            </p:nvGrpSpPr>
            <p:grpSpPr bwMode="auto">
              <a:xfrm>
                <a:off x="2357" y="3456"/>
                <a:ext cx="370" cy="384"/>
                <a:chOff x="2357" y="3456"/>
                <a:chExt cx="370" cy="384"/>
              </a:xfrm>
            </p:grpSpPr>
            <p:sp>
              <p:nvSpPr>
                <p:cNvPr id="38221" name="Rectangle 50"/>
                <p:cNvSpPr>
                  <a:spLocks noChangeArrowheads="1"/>
                </p:cNvSpPr>
                <p:nvPr/>
              </p:nvSpPr>
              <p:spPr bwMode="auto">
                <a:xfrm>
                  <a:off x="2400" y="345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22" name="Rectangle 243"/>
                <p:cNvSpPr>
                  <a:spLocks noChangeArrowheads="1"/>
                </p:cNvSpPr>
                <p:nvPr/>
              </p:nvSpPr>
              <p:spPr bwMode="auto">
                <a:xfrm>
                  <a:off x="2357" y="345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07" name="Group 246"/>
              <p:cNvGrpSpPr>
                <a:grpSpLocks/>
              </p:cNvGrpSpPr>
              <p:nvPr/>
            </p:nvGrpSpPr>
            <p:grpSpPr bwMode="auto">
              <a:xfrm>
                <a:off x="2727" y="3456"/>
                <a:ext cx="369" cy="384"/>
                <a:chOff x="2727" y="3456"/>
                <a:chExt cx="369" cy="384"/>
              </a:xfrm>
            </p:grpSpPr>
            <p:sp>
              <p:nvSpPr>
                <p:cNvPr id="38219" name="Rectangle 51"/>
                <p:cNvSpPr>
                  <a:spLocks noChangeArrowheads="1"/>
                </p:cNvSpPr>
                <p:nvPr/>
              </p:nvSpPr>
              <p:spPr bwMode="auto">
                <a:xfrm>
                  <a:off x="2770" y="345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20" name="Rectangle 245"/>
                <p:cNvSpPr>
                  <a:spLocks noChangeArrowheads="1"/>
                </p:cNvSpPr>
                <p:nvPr/>
              </p:nvSpPr>
              <p:spPr bwMode="auto">
                <a:xfrm>
                  <a:off x="2727" y="345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08" name="Group 248"/>
              <p:cNvGrpSpPr>
                <a:grpSpLocks/>
              </p:cNvGrpSpPr>
              <p:nvPr/>
            </p:nvGrpSpPr>
            <p:grpSpPr bwMode="auto">
              <a:xfrm>
                <a:off x="0" y="3840"/>
                <a:ext cx="1617" cy="384"/>
                <a:chOff x="0" y="3840"/>
                <a:chExt cx="1617" cy="384"/>
              </a:xfrm>
            </p:grpSpPr>
            <p:sp>
              <p:nvSpPr>
                <p:cNvPr id="38217" name="Rectangle 52"/>
                <p:cNvSpPr>
                  <a:spLocks noChangeArrowheads="1"/>
                </p:cNvSpPr>
                <p:nvPr/>
              </p:nvSpPr>
              <p:spPr bwMode="auto">
                <a:xfrm>
                  <a:off x="43" y="384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otvaranje tetrapaka/tegle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18" name="Rectangle 247"/>
                <p:cNvSpPr>
                  <a:spLocks noChangeArrowheads="1"/>
                </p:cNvSpPr>
                <p:nvPr/>
              </p:nvSpPr>
              <p:spPr bwMode="auto">
                <a:xfrm>
                  <a:off x="0" y="384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09" name="Group 250"/>
              <p:cNvGrpSpPr>
                <a:grpSpLocks/>
              </p:cNvGrpSpPr>
              <p:nvPr/>
            </p:nvGrpSpPr>
            <p:grpSpPr bwMode="auto">
              <a:xfrm>
                <a:off x="1617" y="3840"/>
                <a:ext cx="370" cy="384"/>
                <a:chOff x="1617" y="3840"/>
                <a:chExt cx="370" cy="384"/>
              </a:xfrm>
            </p:grpSpPr>
            <p:sp>
              <p:nvSpPr>
                <p:cNvPr id="38215" name="Rectangle 53"/>
                <p:cNvSpPr>
                  <a:spLocks noChangeArrowheads="1"/>
                </p:cNvSpPr>
                <p:nvPr/>
              </p:nvSpPr>
              <p:spPr bwMode="auto">
                <a:xfrm>
                  <a:off x="1660" y="384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16" name="Rectangle 249"/>
                <p:cNvSpPr>
                  <a:spLocks noChangeArrowheads="1"/>
                </p:cNvSpPr>
                <p:nvPr/>
              </p:nvSpPr>
              <p:spPr bwMode="auto">
                <a:xfrm>
                  <a:off x="1617" y="384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10" name="Group 252"/>
              <p:cNvGrpSpPr>
                <a:grpSpLocks/>
              </p:cNvGrpSpPr>
              <p:nvPr/>
            </p:nvGrpSpPr>
            <p:grpSpPr bwMode="auto">
              <a:xfrm>
                <a:off x="1987" y="3840"/>
                <a:ext cx="370" cy="384"/>
                <a:chOff x="1987" y="3840"/>
                <a:chExt cx="370" cy="384"/>
              </a:xfrm>
            </p:grpSpPr>
            <p:sp>
              <p:nvSpPr>
                <p:cNvPr id="38213" name="Rectangle 54"/>
                <p:cNvSpPr>
                  <a:spLocks noChangeArrowheads="1"/>
                </p:cNvSpPr>
                <p:nvPr/>
              </p:nvSpPr>
              <p:spPr bwMode="auto">
                <a:xfrm>
                  <a:off x="2030" y="384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14" name="Rectangle 251"/>
                <p:cNvSpPr>
                  <a:spLocks noChangeArrowheads="1"/>
                </p:cNvSpPr>
                <p:nvPr/>
              </p:nvSpPr>
              <p:spPr bwMode="auto">
                <a:xfrm>
                  <a:off x="1987" y="384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11" name="Group 254"/>
              <p:cNvGrpSpPr>
                <a:grpSpLocks/>
              </p:cNvGrpSpPr>
              <p:nvPr/>
            </p:nvGrpSpPr>
            <p:grpSpPr bwMode="auto">
              <a:xfrm>
                <a:off x="2357" y="3840"/>
                <a:ext cx="370" cy="384"/>
                <a:chOff x="2357" y="3840"/>
                <a:chExt cx="370" cy="384"/>
              </a:xfrm>
            </p:grpSpPr>
            <p:sp>
              <p:nvSpPr>
                <p:cNvPr id="38211" name="Rectangle 55"/>
                <p:cNvSpPr>
                  <a:spLocks noChangeArrowheads="1"/>
                </p:cNvSpPr>
                <p:nvPr/>
              </p:nvSpPr>
              <p:spPr bwMode="auto">
                <a:xfrm>
                  <a:off x="2400" y="384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12" name="Rectangle 253"/>
                <p:cNvSpPr>
                  <a:spLocks noChangeArrowheads="1"/>
                </p:cNvSpPr>
                <p:nvPr/>
              </p:nvSpPr>
              <p:spPr bwMode="auto">
                <a:xfrm>
                  <a:off x="2357" y="384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12" name="Group 256"/>
              <p:cNvGrpSpPr>
                <a:grpSpLocks/>
              </p:cNvGrpSpPr>
              <p:nvPr/>
            </p:nvGrpSpPr>
            <p:grpSpPr bwMode="auto">
              <a:xfrm>
                <a:off x="2727" y="3840"/>
                <a:ext cx="369" cy="384"/>
                <a:chOff x="2727" y="3840"/>
                <a:chExt cx="369" cy="384"/>
              </a:xfrm>
            </p:grpSpPr>
            <p:sp>
              <p:nvSpPr>
                <p:cNvPr id="38209" name="Rectangle 56"/>
                <p:cNvSpPr>
                  <a:spLocks noChangeArrowheads="1"/>
                </p:cNvSpPr>
                <p:nvPr/>
              </p:nvSpPr>
              <p:spPr bwMode="auto">
                <a:xfrm>
                  <a:off x="2770" y="384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10" name="Rectangle 255"/>
                <p:cNvSpPr>
                  <a:spLocks noChangeArrowheads="1"/>
                </p:cNvSpPr>
                <p:nvPr/>
              </p:nvSpPr>
              <p:spPr bwMode="auto">
                <a:xfrm>
                  <a:off x="2727" y="384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13" name="Group 258"/>
              <p:cNvGrpSpPr>
                <a:grpSpLocks/>
              </p:cNvGrpSpPr>
              <p:nvPr/>
            </p:nvGrpSpPr>
            <p:grpSpPr bwMode="auto">
              <a:xfrm>
                <a:off x="0" y="4224"/>
                <a:ext cx="1617" cy="384"/>
                <a:chOff x="0" y="4224"/>
                <a:chExt cx="1617" cy="384"/>
              </a:xfrm>
            </p:grpSpPr>
            <p:sp>
              <p:nvSpPr>
                <p:cNvPr id="38207" name="Rectangle 57"/>
                <p:cNvSpPr>
                  <a:spLocks noChangeArrowheads="1"/>
                </p:cNvSpPr>
                <p:nvPr/>
              </p:nvSpPr>
              <p:spPr bwMode="auto">
                <a:xfrm>
                  <a:off x="43" y="422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mazanje na hleb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08" name="Rectangle 257"/>
                <p:cNvSpPr>
                  <a:spLocks noChangeArrowheads="1"/>
                </p:cNvSpPr>
                <p:nvPr/>
              </p:nvSpPr>
              <p:spPr bwMode="auto">
                <a:xfrm>
                  <a:off x="0" y="422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14" name="Group 260"/>
              <p:cNvGrpSpPr>
                <a:grpSpLocks/>
              </p:cNvGrpSpPr>
              <p:nvPr/>
            </p:nvGrpSpPr>
            <p:grpSpPr bwMode="auto">
              <a:xfrm>
                <a:off x="1617" y="4224"/>
                <a:ext cx="370" cy="384"/>
                <a:chOff x="1617" y="4224"/>
                <a:chExt cx="370" cy="384"/>
              </a:xfrm>
            </p:grpSpPr>
            <p:sp>
              <p:nvSpPr>
                <p:cNvPr id="38205" name="Rectangle 58"/>
                <p:cNvSpPr>
                  <a:spLocks noChangeArrowheads="1"/>
                </p:cNvSpPr>
                <p:nvPr/>
              </p:nvSpPr>
              <p:spPr bwMode="auto">
                <a:xfrm>
                  <a:off x="1660" y="422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06" name="Rectangle 259"/>
                <p:cNvSpPr>
                  <a:spLocks noChangeArrowheads="1"/>
                </p:cNvSpPr>
                <p:nvPr/>
              </p:nvSpPr>
              <p:spPr bwMode="auto">
                <a:xfrm>
                  <a:off x="1617" y="422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15" name="Group 262"/>
              <p:cNvGrpSpPr>
                <a:grpSpLocks/>
              </p:cNvGrpSpPr>
              <p:nvPr/>
            </p:nvGrpSpPr>
            <p:grpSpPr bwMode="auto">
              <a:xfrm>
                <a:off x="1987" y="4224"/>
                <a:ext cx="370" cy="384"/>
                <a:chOff x="1987" y="4224"/>
                <a:chExt cx="370" cy="384"/>
              </a:xfrm>
            </p:grpSpPr>
            <p:sp>
              <p:nvSpPr>
                <p:cNvPr id="38203" name="Rectangle 59"/>
                <p:cNvSpPr>
                  <a:spLocks noChangeArrowheads="1"/>
                </p:cNvSpPr>
                <p:nvPr/>
              </p:nvSpPr>
              <p:spPr bwMode="auto">
                <a:xfrm>
                  <a:off x="2030" y="422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04" name="Rectangle 261"/>
                <p:cNvSpPr>
                  <a:spLocks noChangeArrowheads="1"/>
                </p:cNvSpPr>
                <p:nvPr/>
              </p:nvSpPr>
              <p:spPr bwMode="auto">
                <a:xfrm>
                  <a:off x="1987" y="422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16" name="Group 264"/>
              <p:cNvGrpSpPr>
                <a:grpSpLocks/>
              </p:cNvGrpSpPr>
              <p:nvPr/>
            </p:nvGrpSpPr>
            <p:grpSpPr bwMode="auto">
              <a:xfrm>
                <a:off x="2357" y="4224"/>
                <a:ext cx="370" cy="384"/>
                <a:chOff x="2357" y="4224"/>
                <a:chExt cx="370" cy="384"/>
              </a:xfrm>
            </p:grpSpPr>
            <p:sp>
              <p:nvSpPr>
                <p:cNvPr id="38201" name="Rectangle 60"/>
                <p:cNvSpPr>
                  <a:spLocks noChangeArrowheads="1"/>
                </p:cNvSpPr>
                <p:nvPr/>
              </p:nvSpPr>
              <p:spPr bwMode="auto">
                <a:xfrm>
                  <a:off x="2400" y="422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02" name="Rectangle 263"/>
                <p:cNvSpPr>
                  <a:spLocks noChangeArrowheads="1"/>
                </p:cNvSpPr>
                <p:nvPr/>
              </p:nvSpPr>
              <p:spPr bwMode="auto">
                <a:xfrm>
                  <a:off x="2357" y="422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17" name="Group 266"/>
              <p:cNvGrpSpPr>
                <a:grpSpLocks/>
              </p:cNvGrpSpPr>
              <p:nvPr/>
            </p:nvGrpSpPr>
            <p:grpSpPr bwMode="auto">
              <a:xfrm>
                <a:off x="2727" y="4224"/>
                <a:ext cx="369" cy="384"/>
                <a:chOff x="2727" y="4224"/>
                <a:chExt cx="369" cy="384"/>
              </a:xfrm>
            </p:grpSpPr>
            <p:sp>
              <p:nvSpPr>
                <p:cNvPr id="38199" name="Rectangle 61"/>
                <p:cNvSpPr>
                  <a:spLocks noChangeArrowheads="1"/>
                </p:cNvSpPr>
                <p:nvPr/>
              </p:nvSpPr>
              <p:spPr bwMode="auto">
                <a:xfrm>
                  <a:off x="2770" y="422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200" name="Rectangle 265"/>
                <p:cNvSpPr>
                  <a:spLocks noChangeArrowheads="1"/>
                </p:cNvSpPr>
                <p:nvPr/>
              </p:nvSpPr>
              <p:spPr bwMode="auto">
                <a:xfrm>
                  <a:off x="2727" y="422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18" name="Group 268"/>
              <p:cNvGrpSpPr>
                <a:grpSpLocks/>
              </p:cNvGrpSpPr>
              <p:nvPr/>
            </p:nvGrpSpPr>
            <p:grpSpPr bwMode="auto">
              <a:xfrm>
                <a:off x="0" y="4608"/>
                <a:ext cx="1617" cy="384"/>
                <a:chOff x="0" y="4608"/>
                <a:chExt cx="1617" cy="384"/>
              </a:xfrm>
            </p:grpSpPr>
            <p:sp>
              <p:nvSpPr>
                <p:cNvPr id="38197" name="Rectangle 62"/>
                <p:cNvSpPr>
                  <a:spLocks noChangeArrowheads="1"/>
                </p:cNvSpPr>
                <p:nvPr/>
              </p:nvSpPr>
              <p:spPr bwMode="auto">
                <a:xfrm>
                  <a:off x="43" y="460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priprema jednostavnih jela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98" name="Rectangle 267"/>
                <p:cNvSpPr>
                  <a:spLocks noChangeArrowheads="1"/>
                </p:cNvSpPr>
                <p:nvPr/>
              </p:nvSpPr>
              <p:spPr bwMode="auto">
                <a:xfrm>
                  <a:off x="0" y="460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919" name="Group 270"/>
              <p:cNvGrpSpPr>
                <a:grpSpLocks/>
              </p:cNvGrpSpPr>
              <p:nvPr/>
            </p:nvGrpSpPr>
            <p:grpSpPr bwMode="auto">
              <a:xfrm>
                <a:off x="1617" y="4608"/>
                <a:ext cx="370" cy="384"/>
                <a:chOff x="1617" y="4608"/>
                <a:chExt cx="370" cy="384"/>
              </a:xfrm>
            </p:grpSpPr>
            <p:sp>
              <p:nvSpPr>
                <p:cNvPr id="38195" name="Rectangle 63"/>
                <p:cNvSpPr>
                  <a:spLocks noChangeArrowheads="1"/>
                </p:cNvSpPr>
                <p:nvPr/>
              </p:nvSpPr>
              <p:spPr bwMode="auto">
                <a:xfrm>
                  <a:off x="1660" y="460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96" name="Rectangle 269"/>
                <p:cNvSpPr>
                  <a:spLocks noChangeArrowheads="1"/>
                </p:cNvSpPr>
                <p:nvPr/>
              </p:nvSpPr>
              <p:spPr bwMode="auto">
                <a:xfrm>
                  <a:off x="1617" y="460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016" name="Group 272"/>
              <p:cNvGrpSpPr>
                <a:grpSpLocks/>
              </p:cNvGrpSpPr>
              <p:nvPr/>
            </p:nvGrpSpPr>
            <p:grpSpPr bwMode="auto">
              <a:xfrm>
                <a:off x="1987" y="4608"/>
                <a:ext cx="370" cy="384"/>
                <a:chOff x="1987" y="4608"/>
                <a:chExt cx="370" cy="384"/>
              </a:xfrm>
            </p:grpSpPr>
            <p:sp>
              <p:nvSpPr>
                <p:cNvPr id="38193" name="Rectangle 64"/>
                <p:cNvSpPr>
                  <a:spLocks noChangeArrowheads="1"/>
                </p:cNvSpPr>
                <p:nvPr/>
              </p:nvSpPr>
              <p:spPr bwMode="auto">
                <a:xfrm>
                  <a:off x="2030" y="460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94" name="Rectangle 271"/>
                <p:cNvSpPr>
                  <a:spLocks noChangeArrowheads="1"/>
                </p:cNvSpPr>
                <p:nvPr/>
              </p:nvSpPr>
              <p:spPr bwMode="auto">
                <a:xfrm>
                  <a:off x="1987" y="460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017" name="Group 274"/>
              <p:cNvGrpSpPr>
                <a:grpSpLocks/>
              </p:cNvGrpSpPr>
              <p:nvPr/>
            </p:nvGrpSpPr>
            <p:grpSpPr bwMode="auto">
              <a:xfrm>
                <a:off x="2357" y="4608"/>
                <a:ext cx="370" cy="384"/>
                <a:chOff x="2357" y="4608"/>
                <a:chExt cx="370" cy="384"/>
              </a:xfrm>
            </p:grpSpPr>
            <p:sp>
              <p:nvSpPr>
                <p:cNvPr id="38191" name="Rectangle 65"/>
                <p:cNvSpPr>
                  <a:spLocks noChangeArrowheads="1"/>
                </p:cNvSpPr>
                <p:nvPr/>
              </p:nvSpPr>
              <p:spPr bwMode="auto">
                <a:xfrm>
                  <a:off x="2400" y="460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92" name="Rectangle 273"/>
                <p:cNvSpPr>
                  <a:spLocks noChangeArrowheads="1"/>
                </p:cNvSpPr>
                <p:nvPr/>
              </p:nvSpPr>
              <p:spPr bwMode="auto">
                <a:xfrm>
                  <a:off x="2357" y="460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018" name="Group 276"/>
              <p:cNvGrpSpPr>
                <a:grpSpLocks/>
              </p:cNvGrpSpPr>
              <p:nvPr/>
            </p:nvGrpSpPr>
            <p:grpSpPr bwMode="auto">
              <a:xfrm>
                <a:off x="2727" y="4608"/>
                <a:ext cx="369" cy="384"/>
                <a:chOff x="2727" y="4608"/>
                <a:chExt cx="369" cy="384"/>
              </a:xfrm>
            </p:grpSpPr>
            <p:sp>
              <p:nvSpPr>
                <p:cNvPr id="38189" name="Rectangle 66"/>
                <p:cNvSpPr>
                  <a:spLocks noChangeArrowheads="1"/>
                </p:cNvSpPr>
                <p:nvPr/>
              </p:nvSpPr>
              <p:spPr bwMode="auto">
                <a:xfrm>
                  <a:off x="2770" y="460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90" name="Rectangle 275"/>
                <p:cNvSpPr>
                  <a:spLocks noChangeArrowheads="1"/>
                </p:cNvSpPr>
                <p:nvPr/>
              </p:nvSpPr>
              <p:spPr bwMode="auto">
                <a:xfrm>
                  <a:off x="2727" y="460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019" name="Group 278"/>
              <p:cNvGrpSpPr>
                <a:grpSpLocks/>
              </p:cNvGrpSpPr>
              <p:nvPr/>
            </p:nvGrpSpPr>
            <p:grpSpPr bwMode="auto">
              <a:xfrm>
                <a:off x="0" y="4992"/>
                <a:ext cx="1617" cy="384"/>
                <a:chOff x="0" y="4992"/>
                <a:chExt cx="1617" cy="384"/>
              </a:xfrm>
            </p:grpSpPr>
            <p:sp>
              <p:nvSpPr>
                <p:cNvPr id="38187" name="Rectangle 67"/>
                <p:cNvSpPr>
                  <a:spLocks noChangeArrowheads="1"/>
                </p:cNvSpPr>
                <p:nvPr/>
              </p:nvSpPr>
              <p:spPr bwMode="auto">
                <a:xfrm>
                  <a:off x="43" y="499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postavljanje pomagala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88" name="Rectangle 277"/>
                <p:cNvSpPr>
                  <a:spLocks noChangeArrowheads="1"/>
                </p:cNvSpPr>
                <p:nvPr/>
              </p:nvSpPr>
              <p:spPr bwMode="auto">
                <a:xfrm>
                  <a:off x="0" y="499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020" name="Group 280"/>
              <p:cNvGrpSpPr>
                <a:grpSpLocks/>
              </p:cNvGrpSpPr>
              <p:nvPr/>
            </p:nvGrpSpPr>
            <p:grpSpPr bwMode="auto">
              <a:xfrm>
                <a:off x="1617" y="4992"/>
                <a:ext cx="370" cy="384"/>
                <a:chOff x="1617" y="4992"/>
                <a:chExt cx="370" cy="384"/>
              </a:xfrm>
            </p:grpSpPr>
            <p:sp>
              <p:nvSpPr>
                <p:cNvPr id="38185" name="Rectangle 68"/>
                <p:cNvSpPr>
                  <a:spLocks noChangeArrowheads="1"/>
                </p:cNvSpPr>
                <p:nvPr/>
              </p:nvSpPr>
              <p:spPr bwMode="auto">
                <a:xfrm>
                  <a:off x="1660" y="499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86" name="Rectangle 279"/>
                <p:cNvSpPr>
                  <a:spLocks noChangeArrowheads="1"/>
                </p:cNvSpPr>
                <p:nvPr/>
              </p:nvSpPr>
              <p:spPr bwMode="auto">
                <a:xfrm>
                  <a:off x="1617" y="499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021" name="Group 282"/>
              <p:cNvGrpSpPr>
                <a:grpSpLocks/>
              </p:cNvGrpSpPr>
              <p:nvPr/>
            </p:nvGrpSpPr>
            <p:grpSpPr bwMode="auto">
              <a:xfrm>
                <a:off x="1987" y="4992"/>
                <a:ext cx="370" cy="384"/>
                <a:chOff x="1987" y="4992"/>
                <a:chExt cx="370" cy="384"/>
              </a:xfrm>
            </p:grpSpPr>
            <p:sp>
              <p:nvSpPr>
                <p:cNvPr id="38183" name="Rectangle 69"/>
                <p:cNvSpPr>
                  <a:spLocks noChangeArrowheads="1"/>
                </p:cNvSpPr>
                <p:nvPr/>
              </p:nvSpPr>
              <p:spPr bwMode="auto">
                <a:xfrm>
                  <a:off x="2030" y="499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84" name="Rectangle 281"/>
                <p:cNvSpPr>
                  <a:spLocks noChangeArrowheads="1"/>
                </p:cNvSpPr>
                <p:nvPr/>
              </p:nvSpPr>
              <p:spPr bwMode="auto">
                <a:xfrm>
                  <a:off x="1987" y="499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022" name="Group 284"/>
              <p:cNvGrpSpPr>
                <a:grpSpLocks/>
              </p:cNvGrpSpPr>
              <p:nvPr/>
            </p:nvGrpSpPr>
            <p:grpSpPr bwMode="auto">
              <a:xfrm>
                <a:off x="2357" y="4992"/>
                <a:ext cx="370" cy="384"/>
                <a:chOff x="2357" y="4992"/>
                <a:chExt cx="370" cy="384"/>
              </a:xfrm>
            </p:grpSpPr>
            <p:sp>
              <p:nvSpPr>
                <p:cNvPr id="38181" name="Rectangle 70"/>
                <p:cNvSpPr>
                  <a:spLocks noChangeArrowheads="1"/>
                </p:cNvSpPr>
                <p:nvPr/>
              </p:nvSpPr>
              <p:spPr bwMode="auto">
                <a:xfrm>
                  <a:off x="2400" y="499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82" name="Rectangle 283"/>
                <p:cNvSpPr>
                  <a:spLocks noChangeArrowheads="1"/>
                </p:cNvSpPr>
                <p:nvPr/>
              </p:nvSpPr>
              <p:spPr bwMode="auto">
                <a:xfrm>
                  <a:off x="2357" y="499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023" name="Group 286"/>
              <p:cNvGrpSpPr>
                <a:grpSpLocks/>
              </p:cNvGrpSpPr>
              <p:nvPr/>
            </p:nvGrpSpPr>
            <p:grpSpPr bwMode="auto">
              <a:xfrm>
                <a:off x="2727" y="4992"/>
                <a:ext cx="369" cy="384"/>
                <a:chOff x="2727" y="4992"/>
                <a:chExt cx="369" cy="384"/>
              </a:xfrm>
            </p:grpSpPr>
            <p:sp>
              <p:nvSpPr>
                <p:cNvPr id="38179" name="Rectangle 71"/>
                <p:cNvSpPr>
                  <a:spLocks noChangeArrowheads="1"/>
                </p:cNvSpPr>
                <p:nvPr/>
              </p:nvSpPr>
              <p:spPr bwMode="auto">
                <a:xfrm>
                  <a:off x="2770" y="499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80" name="Rectangle 285"/>
                <p:cNvSpPr>
                  <a:spLocks noChangeArrowheads="1"/>
                </p:cNvSpPr>
                <p:nvPr/>
              </p:nvSpPr>
              <p:spPr bwMode="auto">
                <a:xfrm>
                  <a:off x="2727" y="499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024" name="Group 290"/>
              <p:cNvGrpSpPr>
                <a:grpSpLocks/>
              </p:cNvGrpSpPr>
              <p:nvPr/>
            </p:nvGrpSpPr>
            <p:grpSpPr bwMode="auto">
              <a:xfrm>
                <a:off x="0" y="5376"/>
                <a:ext cx="1617" cy="384"/>
                <a:chOff x="0" y="5376"/>
                <a:chExt cx="1617" cy="384"/>
              </a:xfrm>
            </p:grpSpPr>
            <p:sp>
              <p:nvSpPr>
                <p:cNvPr id="38175" name="Rectangle 289"/>
                <p:cNvSpPr>
                  <a:spLocks noChangeArrowheads="1"/>
                </p:cNvSpPr>
                <p:nvPr/>
              </p:nvSpPr>
              <p:spPr bwMode="auto">
                <a:xfrm>
                  <a:off x="0" y="5376"/>
                  <a:ext cx="161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025" name="Group 288"/>
                <p:cNvGrpSpPr>
                  <a:grpSpLocks/>
                </p:cNvGrpSpPr>
                <p:nvPr/>
              </p:nvGrpSpPr>
              <p:grpSpPr bwMode="auto">
                <a:xfrm>
                  <a:off x="0" y="5376"/>
                  <a:ext cx="1617" cy="384"/>
                  <a:chOff x="0" y="5376"/>
                  <a:chExt cx="1617" cy="384"/>
                </a:xfrm>
              </p:grpSpPr>
              <p:sp>
                <p:nvSpPr>
                  <p:cNvPr id="38177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5376"/>
                    <a:ext cx="1531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 b="1">
                        <a:latin typeface="Vagrounded Light YU" pitchFamily="34" charset="0"/>
                        <a:cs typeface="Times New Roman" pitchFamily="18" charset="0"/>
                      </a:rPr>
                      <a:t>Kolica (28 poena)</a:t>
                    </a:r>
                    <a:endParaRPr lang="en-US" sz="1400">
                      <a:latin typeface="Vagrounded Light YU" pitchFamily="34" charset="0"/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178" name="Rectangle 28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5376"/>
                    <a:ext cx="1617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026" name="Group 294"/>
              <p:cNvGrpSpPr>
                <a:grpSpLocks/>
              </p:cNvGrpSpPr>
              <p:nvPr/>
            </p:nvGrpSpPr>
            <p:grpSpPr bwMode="auto">
              <a:xfrm>
                <a:off x="1617" y="5376"/>
                <a:ext cx="370" cy="384"/>
                <a:chOff x="1617" y="5376"/>
                <a:chExt cx="370" cy="384"/>
              </a:xfrm>
            </p:grpSpPr>
            <p:sp>
              <p:nvSpPr>
                <p:cNvPr id="38171" name="Rectangle 293"/>
                <p:cNvSpPr>
                  <a:spLocks noChangeArrowheads="1"/>
                </p:cNvSpPr>
                <p:nvPr/>
              </p:nvSpPr>
              <p:spPr bwMode="auto">
                <a:xfrm>
                  <a:off x="1617" y="5376"/>
                  <a:ext cx="37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027" name="Group 292"/>
                <p:cNvGrpSpPr>
                  <a:grpSpLocks/>
                </p:cNvGrpSpPr>
                <p:nvPr/>
              </p:nvGrpSpPr>
              <p:grpSpPr bwMode="auto">
                <a:xfrm>
                  <a:off x="1617" y="5376"/>
                  <a:ext cx="370" cy="384"/>
                  <a:chOff x="1617" y="5376"/>
                  <a:chExt cx="370" cy="384"/>
                </a:xfrm>
              </p:grpSpPr>
              <p:sp>
                <p:nvSpPr>
                  <p:cNvPr id="38173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1660" y="5376"/>
                    <a:ext cx="284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174" name="Rectangle 291"/>
                  <p:cNvSpPr>
                    <a:spLocks noChangeArrowheads="1"/>
                  </p:cNvSpPr>
                  <p:nvPr/>
                </p:nvSpPr>
                <p:spPr bwMode="auto">
                  <a:xfrm>
                    <a:off x="1617" y="5376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028" name="Group 298"/>
              <p:cNvGrpSpPr>
                <a:grpSpLocks/>
              </p:cNvGrpSpPr>
              <p:nvPr/>
            </p:nvGrpSpPr>
            <p:grpSpPr bwMode="auto">
              <a:xfrm>
                <a:off x="1987" y="5376"/>
                <a:ext cx="370" cy="384"/>
                <a:chOff x="1987" y="5376"/>
                <a:chExt cx="370" cy="384"/>
              </a:xfrm>
            </p:grpSpPr>
            <p:sp>
              <p:nvSpPr>
                <p:cNvPr id="38167" name="Rectangle 297"/>
                <p:cNvSpPr>
                  <a:spLocks noChangeArrowheads="1"/>
                </p:cNvSpPr>
                <p:nvPr/>
              </p:nvSpPr>
              <p:spPr bwMode="auto">
                <a:xfrm>
                  <a:off x="1987" y="5376"/>
                  <a:ext cx="37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070" name="Group 296"/>
                <p:cNvGrpSpPr>
                  <a:grpSpLocks/>
                </p:cNvGrpSpPr>
                <p:nvPr/>
              </p:nvGrpSpPr>
              <p:grpSpPr bwMode="auto">
                <a:xfrm>
                  <a:off x="1987" y="5376"/>
                  <a:ext cx="370" cy="384"/>
                  <a:chOff x="1987" y="5376"/>
                  <a:chExt cx="370" cy="384"/>
                </a:xfrm>
              </p:grpSpPr>
              <p:sp>
                <p:nvSpPr>
                  <p:cNvPr id="38169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5376"/>
                    <a:ext cx="284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170" name="Rectangle 295"/>
                  <p:cNvSpPr>
                    <a:spLocks noChangeArrowheads="1"/>
                  </p:cNvSpPr>
                  <p:nvPr/>
                </p:nvSpPr>
                <p:spPr bwMode="auto">
                  <a:xfrm>
                    <a:off x="1987" y="5376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074" name="Group 302"/>
              <p:cNvGrpSpPr>
                <a:grpSpLocks/>
              </p:cNvGrpSpPr>
              <p:nvPr/>
            </p:nvGrpSpPr>
            <p:grpSpPr bwMode="auto">
              <a:xfrm>
                <a:off x="2357" y="5376"/>
                <a:ext cx="370" cy="384"/>
                <a:chOff x="2357" y="5376"/>
                <a:chExt cx="370" cy="384"/>
              </a:xfrm>
            </p:grpSpPr>
            <p:sp>
              <p:nvSpPr>
                <p:cNvPr id="38163" name="Rectangle 301"/>
                <p:cNvSpPr>
                  <a:spLocks noChangeArrowheads="1"/>
                </p:cNvSpPr>
                <p:nvPr/>
              </p:nvSpPr>
              <p:spPr bwMode="auto">
                <a:xfrm>
                  <a:off x="2357" y="5376"/>
                  <a:ext cx="37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078" name="Group 300"/>
                <p:cNvGrpSpPr>
                  <a:grpSpLocks/>
                </p:cNvGrpSpPr>
                <p:nvPr/>
              </p:nvGrpSpPr>
              <p:grpSpPr bwMode="auto">
                <a:xfrm>
                  <a:off x="2357" y="5376"/>
                  <a:ext cx="370" cy="384"/>
                  <a:chOff x="2357" y="5376"/>
                  <a:chExt cx="370" cy="384"/>
                </a:xfrm>
              </p:grpSpPr>
              <p:sp>
                <p:nvSpPr>
                  <p:cNvPr id="38165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5376"/>
                    <a:ext cx="284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166" name="Rectangle 299"/>
                  <p:cNvSpPr>
                    <a:spLocks noChangeArrowheads="1"/>
                  </p:cNvSpPr>
                  <p:nvPr/>
                </p:nvSpPr>
                <p:spPr bwMode="auto">
                  <a:xfrm>
                    <a:off x="2357" y="5376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082" name="Group 306"/>
              <p:cNvGrpSpPr>
                <a:grpSpLocks/>
              </p:cNvGrpSpPr>
              <p:nvPr/>
            </p:nvGrpSpPr>
            <p:grpSpPr bwMode="auto">
              <a:xfrm>
                <a:off x="2727" y="5376"/>
                <a:ext cx="369" cy="384"/>
                <a:chOff x="2727" y="5376"/>
                <a:chExt cx="369" cy="384"/>
              </a:xfrm>
            </p:grpSpPr>
            <p:sp>
              <p:nvSpPr>
                <p:cNvPr id="38159" name="Rectangle 305"/>
                <p:cNvSpPr>
                  <a:spLocks noChangeArrowheads="1"/>
                </p:cNvSpPr>
                <p:nvPr/>
              </p:nvSpPr>
              <p:spPr bwMode="auto">
                <a:xfrm>
                  <a:off x="2727" y="5376"/>
                  <a:ext cx="369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086" name="Group 304"/>
                <p:cNvGrpSpPr>
                  <a:grpSpLocks/>
                </p:cNvGrpSpPr>
                <p:nvPr/>
              </p:nvGrpSpPr>
              <p:grpSpPr bwMode="auto">
                <a:xfrm>
                  <a:off x="2727" y="5376"/>
                  <a:ext cx="369" cy="384"/>
                  <a:chOff x="2727" y="5376"/>
                  <a:chExt cx="369" cy="384"/>
                </a:xfrm>
              </p:grpSpPr>
              <p:sp>
                <p:nvSpPr>
                  <p:cNvPr id="38161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2770" y="5376"/>
                    <a:ext cx="283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162" name="Rectangle 303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5376"/>
                    <a:ext cx="369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160" name="Group 308"/>
              <p:cNvGrpSpPr>
                <a:grpSpLocks/>
              </p:cNvGrpSpPr>
              <p:nvPr/>
            </p:nvGrpSpPr>
            <p:grpSpPr bwMode="auto">
              <a:xfrm>
                <a:off x="0" y="5760"/>
                <a:ext cx="1617" cy="384"/>
                <a:chOff x="0" y="5760"/>
                <a:chExt cx="1617" cy="384"/>
              </a:xfrm>
            </p:grpSpPr>
            <p:sp>
              <p:nvSpPr>
                <p:cNvPr id="38157" name="Rectangle 77"/>
                <p:cNvSpPr>
                  <a:spLocks noChangeArrowheads="1"/>
                </p:cNvSpPr>
                <p:nvPr/>
              </p:nvSpPr>
              <p:spPr bwMode="auto">
                <a:xfrm>
                  <a:off x="43" y="576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obilazak krivina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58" name="Rectangle 307"/>
                <p:cNvSpPr>
                  <a:spLocks noChangeArrowheads="1"/>
                </p:cNvSpPr>
                <p:nvPr/>
              </p:nvSpPr>
              <p:spPr bwMode="auto">
                <a:xfrm>
                  <a:off x="0" y="576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164" name="Group 310"/>
              <p:cNvGrpSpPr>
                <a:grpSpLocks/>
              </p:cNvGrpSpPr>
              <p:nvPr/>
            </p:nvGrpSpPr>
            <p:grpSpPr bwMode="auto">
              <a:xfrm>
                <a:off x="1617" y="5760"/>
                <a:ext cx="370" cy="384"/>
                <a:chOff x="1617" y="5760"/>
                <a:chExt cx="370" cy="384"/>
              </a:xfrm>
            </p:grpSpPr>
            <p:sp>
              <p:nvSpPr>
                <p:cNvPr id="38155" name="Rectangle 78"/>
                <p:cNvSpPr>
                  <a:spLocks noChangeArrowheads="1"/>
                </p:cNvSpPr>
                <p:nvPr/>
              </p:nvSpPr>
              <p:spPr bwMode="auto">
                <a:xfrm>
                  <a:off x="1660" y="576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56" name="Rectangle 309"/>
                <p:cNvSpPr>
                  <a:spLocks noChangeArrowheads="1"/>
                </p:cNvSpPr>
                <p:nvPr/>
              </p:nvSpPr>
              <p:spPr bwMode="auto">
                <a:xfrm>
                  <a:off x="1617" y="576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168" name="Group 312"/>
              <p:cNvGrpSpPr>
                <a:grpSpLocks/>
              </p:cNvGrpSpPr>
              <p:nvPr/>
            </p:nvGrpSpPr>
            <p:grpSpPr bwMode="auto">
              <a:xfrm>
                <a:off x="1987" y="5760"/>
                <a:ext cx="370" cy="384"/>
                <a:chOff x="1987" y="5760"/>
                <a:chExt cx="370" cy="384"/>
              </a:xfrm>
            </p:grpSpPr>
            <p:sp>
              <p:nvSpPr>
                <p:cNvPr id="38153" name="Rectangle 79"/>
                <p:cNvSpPr>
                  <a:spLocks noChangeArrowheads="1"/>
                </p:cNvSpPr>
                <p:nvPr/>
              </p:nvSpPr>
              <p:spPr bwMode="auto">
                <a:xfrm>
                  <a:off x="2030" y="576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54" name="Rectangle 311"/>
                <p:cNvSpPr>
                  <a:spLocks noChangeArrowheads="1"/>
                </p:cNvSpPr>
                <p:nvPr/>
              </p:nvSpPr>
              <p:spPr bwMode="auto">
                <a:xfrm>
                  <a:off x="1987" y="576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172" name="Group 314"/>
              <p:cNvGrpSpPr>
                <a:grpSpLocks/>
              </p:cNvGrpSpPr>
              <p:nvPr/>
            </p:nvGrpSpPr>
            <p:grpSpPr bwMode="auto">
              <a:xfrm>
                <a:off x="2357" y="5760"/>
                <a:ext cx="370" cy="384"/>
                <a:chOff x="2357" y="5760"/>
                <a:chExt cx="370" cy="384"/>
              </a:xfrm>
            </p:grpSpPr>
            <p:sp>
              <p:nvSpPr>
                <p:cNvPr id="38151" name="Rectangle 80"/>
                <p:cNvSpPr>
                  <a:spLocks noChangeArrowheads="1"/>
                </p:cNvSpPr>
                <p:nvPr/>
              </p:nvSpPr>
              <p:spPr bwMode="auto">
                <a:xfrm>
                  <a:off x="2400" y="576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52" name="Rectangle 313"/>
                <p:cNvSpPr>
                  <a:spLocks noChangeArrowheads="1"/>
                </p:cNvSpPr>
                <p:nvPr/>
              </p:nvSpPr>
              <p:spPr bwMode="auto">
                <a:xfrm>
                  <a:off x="2357" y="576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176" name="Group 316"/>
              <p:cNvGrpSpPr>
                <a:grpSpLocks/>
              </p:cNvGrpSpPr>
              <p:nvPr/>
            </p:nvGrpSpPr>
            <p:grpSpPr bwMode="auto">
              <a:xfrm>
                <a:off x="2727" y="5760"/>
                <a:ext cx="369" cy="384"/>
                <a:chOff x="2727" y="5760"/>
                <a:chExt cx="369" cy="384"/>
              </a:xfrm>
            </p:grpSpPr>
            <p:sp>
              <p:nvSpPr>
                <p:cNvPr id="38149" name="Rectangle 81"/>
                <p:cNvSpPr>
                  <a:spLocks noChangeArrowheads="1"/>
                </p:cNvSpPr>
                <p:nvPr/>
              </p:nvSpPr>
              <p:spPr bwMode="auto">
                <a:xfrm>
                  <a:off x="2770" y="576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50" name="Rectangle 315"/>
                <p:cNvSpPr>
                  <a:spLocks noChangeArrowheads="1"/>
                </p:cNvSpPr>
                <p:nvPr/>
              </p:nvSpPr>
              <p:spPr bwMode="auto">
                <a:xfrm>
                  <a:off x="2727" y="576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260" name="Group 318"/>
              <p:cNvGrpSpPr>
                <a:grpSpLocks/>
              </p:cNvGrpSpPr>
              <p:nvPr/>
            </p:nvGrpSpPr>
            <p:grpSpPr bwMode="auto">
              <a:xfrm>
                <a:off x="0" y="6144"/>
                <a:ext cx="1617" cy="384"/>
                <a:chOff x="0" y="6144"/>
                <a:chExt cx="1617" cy="384"/>
              </a:xfrm>
            </p:grpSpPr>
            <p:sp>
              <p:nvSpPr>
                <p:cNvPr id="38147" name="Rectangle 82"/>
                <p:cNvSpPr>
                  <a:spLocks noChangeArrowheads="1"/>
                </p:cNvSpPr>
                <p:nvPr/>
              </p:nvSpPr>
              <p:spPr bwMode="auto">
                <a:xfrm>
                  <a:off x="43" y="614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vožnja unazad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48" name="Rectangle 317"/>
                <p:cNvSpPr>
                  <a:spLocks noChangeArrowheads="1"/>
                </p:cNvSpPr>
                <p:nvPr/>
              </p:nvSpPr>
              <p:spPr bwMode="auto">
                <a:xfrm>
                  <a:off x="0" y="614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264" name="Group 320"/>
              <p:cNvGrpSpPr>
                <a:grpSpLocks/>
              </p:cNvGrpSpPr>
              <p:nvPr/>
            </p:nvGrpSpPr>
            <p:grpSpPr bwMode="auto">
              <a:xfrm>
                <a:off x="1617" y="6144"/>
                <a:ext cx="370" cy="384"/>
                <a:chOff x="1617" y="6144"/>
                <a:chExt cx="370" cy="384"/>
              </a:xfrm>
            </p:grpSpPr>
            <p:sp>
              <p:nvSpPr>
                <p:cNvPr id="38145" name="Rectangle 83"/>
                <p:cNvSpPr>
                  <a:spLocks noChangeArrowheads="1"/>
                </p:cNvSpPr>
                <p:nvPr/>
              </p:nvSpPr>
              <p:spPr bwMode="auto">
                <a:xfrm>
                  <a:off x="1660" y="614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46" name="Rectangle 319"/>
                <p:cNvSpPr>
                  <a:spLocks noChangeArrowheads="1"/>
                </p:cNvSpPr>
                <p:nvPr/>
              </p:nvSpPr>
              <p:spPr bwMode="auto">
                <a:xfrm>
                  <a:off x="1617" y="614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268" name="Group 322"/>
              <p:cNvGrpSpPr>
                <a:grpSpLocks/>
              </p:cNvGrpSpPr>
              <p:nvPr/>
            </p:nvGrpSpPr>
            <p:grpSpPr bwMode="auto">
              <a:xfrm>
                <a:off x="1987" y="6144"/>
                <a:ext cx="370" cy="384"/>
                <a:chOff x="1987" y="6144"/>
                <a:chExt cx="370" cy="384"/>
              </a:xfrm>
            </p:grpSpPr>
            <p:sp>
              <p:nvSpPr>
                <p:cNvPr id="38143" name="Rectangle 84"/>
                <p:cNvSpPr>
                  <a:spLocks noChangeArrowheads="1"/>
                </p:cNvSpPr>
                <p:nvPr/>
              </p:nvSpPr>
              <p:spPr bwMode="auto">
                <a:xfrm>
                  <a:off x="2030" y="614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44" name="Rectangle 321"/>
                <p:cNvSpPr>
                  <a:spLocks noChangeArrowheads="1"/>
                </p:cNvSpPr>
                <p:nvPr/>
              </p:nvSpPr>
              <p:spPr bwMode="auto">
                <a:xfrm>
                  <a:off x="1987" y="614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36" name="Group 324"/>
              <p:cNvGrpSpPr>
                <a:grpSpLocks/>
              </p:cNvGrpSpPr>
              <p:nvPr/>
            </p:nvGrpSpPr>
            <p:grpSpPr bwMode="auto">
              <a:xfrm>
                <a:off x="2357" y="6144"/>
                <a:ext cx="370" cy="384"/>
                <a:chOff x="2357" y="6144"/>
                <a:chExt cx="370" cy="384"/>
              </a:xfrm>
            </p:grpSpPr>
            <p:sp>
              <p:nvSpPr>
                <p:cNvPr id="38141" name="Rectangle 85"/>
                <p:cNvSpPr>
                  <a:spLocks noChangeArrowheads="1"/>
                </p:cNvSpPr>
                <p:nvPr/>
              </p:nvSpPr>
              <p:spPr bwMode="auto">
                <a:xfrm>
                  <a:off x="2400" y="614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42" name="Rectangle 323"/>
                <p:cNvSpPr>
                  <a:spLocks noChangeArrowheads="1"/>
                </p:cNvSpPr>
                <p:nvPr/>
              </p:nvSpPr>
              <p:spPr bwMode="auto">
                <a:xfrm>
                  <a:off x="2357" y="614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37" name="Group 326"/>
              <p:cNvGrpSpPr>
                <a:grpSpLocks/>
              </p:cNvGrpSpPr>
              <p:nvPr/>
            </p:nvGrpSpPr>
            <p:grpSpPr bwMode="auto">
              <a:xfrm>
                <a:off x="2727" y="6144"/>
                <a:ext cx="369" cy="384"/>
                <a:chOff x="2727" y="6144"/>
                <a:chExt cx="369" cy="384"/>
              </a:xfrm>
            </p:grpSpPr>
            <p:sp>
              <p:nvSpPr>
                <p:cNvPr id="38139" name="Rectangle 86"/>
                <p:cNvSpPr>
                  <a:spLocks noChangeArrowheads="1"/>
                </p:cNvSpPr>
                <p:nvPr/>
              </p:nvSpPr>
              <p:spPr bwMode="auto">
                <a:xfrm>
                  <a:off x="2770" y="614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40" name="Rectangle 325"/>
                <p:cNvSpPr>
                  <a:spLocks noChangeArrowheads="1"/>
                </p:cNvSpPr>
                <p:nvPr/>
              </p:nvSpPr>
              <p:spPr bwMode="auto">
                <a:xfrm>
                  <a:off x="2727" y="614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38" name="Group 328"/>
              <p:cNvGrpSpPr>
                <a:grpSpLocks/>
              </p:cNvGrpSpPr>
              <p:nvPr/>
            </p:nvGrpSpPr>
            <p:grpSpPr bwMode="auto">
              <a:xfrm>
                <a:off x="0" y="6528"/>
                <a:ext cx="1617" cy="384"/>
                <a:chOff x="0" y="6528"/>
                <a:chExt cx="1617" cy="384"/>
              </a:xfrm>
            </p:grpSpPr>
            <p:sp>
              <p:nvSpPr>
                <p:cNvPr id="38137" name="Rectangle 87"/>
                <p:cNvSpPr>
                  <a:spLocks noChangeArrowheads="1"/>
                </p:cNvSpPr>
                <p:nvPr/>
              </p:nvSpPr>
              <p:spPr bwMode="auto">
                <a:xfrm>
                  <a:off x="43" y="652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fiksiranje kočnica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38" name="Rectangle 327"/>
                <p:cNvSpPr>
                  <a:spLocks noChangeArrowheads="1"/>
                </p:cNvSpPr>
                <p:nvPr/>
              </p:nvSpPr>
              <p:spPr bwMode="auto">
                <a:xfrm>
                  <a:off x="0" y="652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39" name="Group 330"/>
              <p:cNvGrpSpPr>
                <a:grpSpLocks/>
              </p:cNvGrpSpPr>
              <p:nvPr/>
            </p:nvGrpSpPr>
            <p:grpSpPr bwMode="auto">
              <a:xfrm>
                <a:off x="1617" y="6528"/>
                <a:ext cx="370" cy="384"/>
                <a:chOff x="1617" y="6528"/>
                <a:chExt cx="370" cy="384"/>
              </a:xfrm>
            </p:grpSpPr>
            <p:sp>
              <p:nvSpPr>
                <p:cNvPr id="38135" name="Rectangle 88"/>
                <p:cNvSpPr>
                  <a:spLocks noChangeArrowheads="1"/>
                </p:cNvSpPr>
                <p:nvPr/>
              </p:nvSpPr>
              <p:spPr bwMode="auto">
                <a:xfrm>
                  <a:off x="1660" y="652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36" name="Rectangle 329"/>
                <p:cNvSpPr>
                  <a:spLocks noChangeArrowheads="1"/>
                </p:cNvSpPr>
                <p:nvPr/>
              </p:nvSpPr>
              <p:spPr bwMode="auto">
                <a:xfrm>
                  <a:off x="1617" y="652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40" name="Group 332"/>
              <p:cNvGrpSpPr>
                <a:grpSpLocks/>
              </p:cNvGrpSpPr>
              <p:nvPr/>
            </p:nvGrpSpPr>
            <p:grpSpPr bwMode="auto">
              <a:xfrm>
                <a:off x="1987" y="6528"/>
                <a:ext cx="370" cy="384"/>
                <a:chOff x="1987" y="6528"/>
                <a:chExt cx="370" cy="384"/>
              </a:xfrm>
            </p:grpSpPr>
            <p:sp>
              <p:nvSpPr>
                <p:cNvPr id="38133" name="Rectangle 89"/>
                <p:cNvSpPr>
                  <a:spLocks noChangeArrowheads="1"/>
                </p:cNvSpPr>
                <p:nvPr/>
              </p:nvSpPr>
              <p:spPr bwMode="auto">
                <a:xfrm>
                  <a:off x="2030" y="652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34" name="Rectangle 331"/>
                <p:cNvSpPr>
                  <a:spLocks noChangeArrowheads="1"/>
                </p:cNvSpPr>
                <p:nvPr/>
              </p:nvSpPr>
              <p:spPr bwMode="auto">
                <a:xfrm>
                  <a:off x="1987" y="652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41" name="Group 334"/>
              <p:cNvGrpSpPr>
                <a:grpSpLocks/>
              </p:cNvGrpSpPr>
              <p:nvPr/>
            </p:nvGrpSpPr>
            <p:grpSpPr bwMode="auto">
              <a:xfrm>
                <a:off x="2357" y="6528"/>
                <a:ext cx="370" cy="384"/>
                <a:chOff x="2357" y="6528"/>
                <a:chExt cx="370" cy="384"/>
              </a:xfrm>
            </p:grpSpPr>
            <p:sp>
              <p:nvSpPr>
                <p:cNvPr id="38131" name="Rectangle 90"/>
                <p:cNvSpPr>
                  <a:spLocks noChangeArrowheads="1"/>
                </p:cNvSpPr>
                <p:nvPr/>
              </p:nvSpPr>
              <p:spPr bwMode="auto">
                <a:xfrm>
                  <a:off x="2400" y="652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32" name="Rectangle 333"/>
                <p:cNvSpPr>
                  <a:spLocks noChangeArrowheads="1"/>
                </p:cNvSpPr>
                <p:nvPr/>
              </p:nvSpPr>
              <p:spPr bwMode="auto">
                <a:xfrm>
                  <a:off x="2357" y="652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42" name="Group 336"/>
              <p:cNvGrpSpPr>
                <a:grpSpLocks/>
              </p:cNvGrpSpPr>
              <p:nvPr/>
            </p:nvGrpSpPr>
            <p:grpSpPr bwMode="auto">
              <a:xfrm>
                <a:off x="2727" y="6528"/>
                <a:ext cx="369" cy="384"/>
                <a:chOff x="2727" y="6528"/>
                <a:chExt cx="369" cy="384"/>
              </a:xfrm>
            </p:grpSpPr>
            <p:sp>
              <p:nvSpPr>
                <p:cNvPr id="38129" name="Rectangle 91"/>
                <p:cNvSpPr>
                  <a:spLocks noChangeArrowheads="1"/>
                </p:cNvSpPr>
                <p:nvPr/>
              </p:nvSpPr>
              <p:spPr bwMode="auto">
                <a:xfrm>
                  <a:off x="2770" y="652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30" name="Rectangle 335"/>
                <p:cNvSpPr>
                  <a:spLocks noChangeArrowheads="1"/>
                </p:cNvSpPr>
                <p:nvPr/>
              </p:nvSpPr>
              <p:spPr bwMode="auto">
                <a:xfrm>
                  <a:off x="2727" y="652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43" name="Group 338"/>
              <p:cNvGrpSpPr>
                <a:grpSpLocks/>
              </p:cNvGrpSpPr>
              <p:nvPr/>
            </p:nvGrpSpPr>
            <p:grpSpPr bwMode="auto">
              <a:xfrm>
                <a:off x="0" y="6912"/>
                <a:ext cx="1617" cy="384"/>
                <a:chOff x="0" y="6912"/>
                <a:chExt cx="1617" cy="384"/>
              </a:xfrm>
            </p:grpSpPr>
            <p:sp>
              <p:nvSpPr>
                <p:cNvPr id="38127" name="Rectangle 92"/>
                <p:cNvSpPr>
                  <a:spLocks noChangeArrowheads="1"/>
                </p:cNvSpPr>
                <p:nvPr/>
              </p:nvSpPr>
              <p:spPr bwMode="auto">
                <a:xfrm>
                  <a:off x="43" y="691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vožnja po neravnom terenu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28" name="Rectangle 337"/>
                <p:cNvSpPr>
                  <a:spLocks noChangeArrowheads="1"/>
                </p:cNvSpPr>
                <p:nvPr/>
              </p:nvSpPr>
              <p:spPr bwMode="auto">
                <a:xfrm>
                  <a:off x="0" y="691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44" name="Group 340"/>
              <p:cNvGrpSpPr>
                <a:grpSpLocks/>
              </p:cNvGrpSpPr>
              <p:nvPr/>
            </p:nvGrpSpPr>
            <p:grpSpPr bwMode="auto">
              <a:xfrm>
                <a:off x="1617" y="6912"/>
                <a:ext cx="370" cy="384"/>
                <a:chOff x="1617" y="6912"/>
                <a:chExt cx="370" cy="384"/>
              </a:xfrm>
            </p:grpSpPr>
            <p:sp>
              <p:nvSpPr>
                <p:cNvPr id="38125" name="Rectangle 93"/>
                <p:cNvSpPr>
                  <a:spLocks noChangeArrowheads="1"/>
                </p:cNvSpPr>
                <p:nvPr/>
              </p:nvSpPr>
              <p:spPr bwMode="auto">
                <a:xfrm>
                  <a:off x="1660" y="691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26" name="Rectangle 339"/>
                <p:cNvSpPr>
                  <a:spLocks noChangeArrowheads="1"/>
                </p:cNvSpPr>
                <p:nvPr/>
              </p:nvSpPr>
              <p:spPr bwMode="auto">
                <a:xfrm>
                  <a:off x="1617" y="691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45" name="Group 342"/>
              <p:cNvGrpSpPr>
                <a:grpSpLocks/>
              </p:cNvGrpSpPr>
              <p:nvPr/>
            </p:nvGrpSpPr>
            <p:grpSpPr bwMode="auto">
              <a:xfrm>
                <a:off x="1987" y="6912"/>
                <a:ext cx="370" cy="384"/>
                <a:chOff x="1987" y="6912"/>
                <a:chExt cx="370" cy="384"/>
              </a:xfrm>
            </p:grpSpPr>
            <p:sp>
              <p:nvSpPr>
                <p:cNvPr id="38123" name="Rectangle 94"/>
                <p:cNvSpPr>
                  <a:spLocks noChangeArrowheads="1"/>
                </p:cNvSpPr>
                <p:nvPr/>
              </p:nvSpPr>
              <p:spPr bwMode="auto">
                <a:xfrm>
                  <a:off x="2030" y="691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24" name="Rectangle 341"/>
                <p:cNvSpPr>
                  <a:spLocks noChangeArrowheads="1"/>
                </p:cNvSpPr>
                <p:nvPr/>
              </p:nvSpPr>
              <p:spPr bwMode="auto">
                <a:xfrm>
                  <a:off x="1987" y="691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46" name="Group 344"/>
              <p:cNvGrpSpPr>
                <a:grpSpLocks/>
              </p:cNvGrpSpPr>
              <p:nvPr/>
            </p:nvGrpSpPr>
            <p:grpSpPr bwMode="auto">
              <a:xfrm>
                <a:off x="2357" y="6912"/>
                <a:ext cx="370" cy="384"/>
                <a:chOff x="2357" y="6912"/>
                <a:chExt cx="370" cy="384"/>
              </a:xfrm>
            </p:grpSpPr>
            <p:sp>
              <p:nvSpPr>
                <p:cNvPr id="38121" name="Rectangle 95"/>
                <p:cNvSpPr>
                  <a:spLocks noChangeArrowheads="1"/>
                </p:cNvSpPr>
                <p:nvPr/>
              </p:nvSpPr>
              <p:spPr bwMode="auto">
                <a:xfrm>
                  <a:off x="2400" y="691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22" name="Rectangle 343"/>
                <p:cNvSpPr>
                  <a:spLocks noChangeArrowheads="1"/>
                </p:cNvSpPr>
                <p:nvPr/>
              </p:nvSpPr>
              <p:spPr bwMode="auto">
                <a:xfrm>
                  <a:off x="2357" y="691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47" name="Group 346"/>
              <p:cNvGrpSpPr>
                <a:grpSpLocks/>
              </p:cNvGrpSpPr>
              <p:nvPr/>
            </p:nvGrpSpPr>
            <p:grpSpPr bwMode="auto">
              <a:xfrm>
                <a:off x="2727" y="6912"/>
                <a:ext cx="369" cy="384"/>
                <a:chOff x="2727" y="6912"/>
                <a:chExt cx="369" cy="384"/>
              </a:xfrm>
            </p:grpSpPr>
            <p:sp>
              <p:nvSpPr>
                <p:cNvPr id="38119" name="Rectangle 96"/>
                <p:cNvSpPr>
                  <a:spLocks noChangeArrowheads="1"/>
                </p:cNvSpPr>
                <p:nvPr/>
              </p:nvSpPr>
              <p:spPr bwMode="auto">
                <a:xfrm>
                  <a:off x="2770" y="691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20" name="Rectangle 345"/>
                <p:cNvSpPr>
                  <a:spLocks noChangeArrowheads="1"/>
                </p:cNvSpPr>
                <p:nvPr/>
              </p:nvSpPr>
              <p:spPr bwMode="auto">
                <a:xfrm>
                  <a:off x="2727" y="691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48" name="Group 348"/>
              <p:cNvGrpSpPr>
                <a:grpSpLocks/>
              </p:cNvGrpSpPr>
              <p:nvPr/>
            </p:nvGrpSpPr>
            <p:grpSpPr bwMode="auto">
              <a:xfrm>
                <a:off x="0" y="7296"/>
                <a:ext cx="1617" cy="384"/>
                <a:chOff x="0" y="7296"/>
                <a:chExt cx="1617" cy="384"/>
              </a:xfrm>
            </p:grpSpPr>
            <p:sp>
              <p:nvSpPr>
                <p:cNvPr id="38117" name="Rectangle 97"/>
                <p:cNvSpPr>
                  <a:spLocks noChangeArrowheads="1"/>
                </p:cNvSpPr>
                <p:nvPr/>
              </p:nvSpPr>
              <p:spPr bwMode="auto">
                <a:xfrm>
                  <a:off x="43" y="729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vožnja na uzbrdici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18" name="Rectangle 347"/>
                <p:cNvSpPr>
                  <a:spLocks noChangeArrowheads="1"/>
                </p:cNvSpPr>
                <p:nvPr/>
              </p:nvSpPr>
              <p:spPr bwMode="auto">
                <a:xfrm>
                  <a:off x="0" y="729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49" name="Group 350"/>
              <p:cNvGrpSpPr>
                <a:grpSpLocks/>
              </p:cNvGrpSpPr>
              <p:nvPr/>
            </p:nvGrpSpPr>
            <p:grpSpPr bwMode="auto">
              <a:xfrm>
                <a:off x="1617" y="7296"/>
                <a:ext cx="370" cy="384"/>
                <a:chOff x="1617" y="7296"/>
                <a:chExt cx="370" cy="384"/>
              </a:xfrm>
            </p:grpSpPr>
            <p:sp>
              <p:nvSpPr>
                <p:cNvPr id="38115" name="Rectangle 98"/>
                <p:cNvSpPr>
                  <a:spLocks noChangeArrowheads="1"/>
                </p:cNvSpPr>
                <p:nvPr/>
              </p:nvSpPr>
              <p:spPr bwMode="auto">
                <a:xfrm>
                  <a:off x="1660" y="729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16" name="Rectangle 349"/>
                <p:cNvSpPr>
                  <a:spLocks noChangeArrowheads="1"/>
                </p:cNvSpPr>
                <p:nvPr/>
              </p:nvSpPr>
              <p:spPr bwMode="auto">
                <a:xfrm>
                  <a:off x="1617" y="729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50" name="Group 352"/>
              <p:cNvGrpSpPr>
                <a:grpSpLocks/>
              </p:cNvGrpSpPr>
              <p:nvPr/>
            </p:nvGrpSpPr>
            <p:grpSpPr bwMode="auto">
              <a:xfrm>
                <a:off x="1987" y="7296"/>
                <a:ext cx="370" cy="384"/>
                <a:chOff x="1987" y="7296"/>
                <a:chExt cx="370" cy="384"/>
              </a:xfrm>
            </p:grpSpPr>
            <p:sp>
              <p:nvSpPr>
                <p:cNvPr id="38113" name="Rectangle 99"/>
                <p:cNvSpPr>
                  <a:spLocks noChangeArrowheads="1"/>
                </p:cNvSpPr>
                <p:nvPr/>
              </p:nvSpPr>
              <p:spPr bwMode="auto">
                <a:xfrm>
                  <a:off x="2030" y="729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14" name="Rectangle 351"/>
                <p:cNvSpPr>
                  <a:spLocks noChangeArrowheads="1"/>
                </p:cNvSpPr>
                <p:nvPr/>
              </p:nvSpPr>
              <p:spPr bwMode="auto">
                <a:xfrm>
                  <a:off x="1987" y="729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51" name="Group 354"/>
              <p:cNvGrpSpPr>
                <a:grpSpLocks/>
              </p:cNvGrpSpPr>
              <p:nvPr/>
            </p:nvGrpSpPr>
            <p:grpSpPr bwMode="auto">
              <a:xfrm>
                <a:off x="2357" y="7296"/>
                <a:ext cx="370" cy="384"/>
                <a:chOff x="2357" y="7296"/>
                <a:chExt cx="370" cy="384"/>
              </a:xfrm>
            </p:grpSpPr>
            <p:sp>
              <p:nvSpPr>
                <p:cNvPr id="38111" name="Rectangle 100"/>
                <p:cNvSpPr>
                  <a:spLocks noChangeArrowheads="1"/>
                </p:cNvSpPr>
                <p:nvPr/>
              </p:nvSpPr>
              <p:spPr bwMode="auto">
                <a:xfrm>
                  <a:off x="2400" y="729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12" name="Rectangle 353"/>
                <p:cNvSpPr>
                  <a:spLocks noChangeArrowheads="1"/>
                </p:cNvSpPr>
                <p:nvPr/>
              </p:nvSpPr>
              <p:spPr bwMode="auto">
                <a:xfrm>
                  <a:off x="2357" y="729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52" name="Group 356"/>
              <p:cNvGrpSpPr>
                <a:grpSpLocks/>
              </p:cNvGrpSpPr>
              <p:nvPr/>
            </p:nvGrpSpPr>
            <p:grpSpPr bwMode="auto">
              <a:xfrm>
                <a:off x="2727" y="7296"/>
                <a:ext cx="369" cy="384"/>
                <a:chOff x="2727" y="7296"/>
                <a:chExt cx="369" cy="384"/>
              </a:xfrm>
            </p:grpSpPr>
            <p:sp>
              <p:nvSpPr>
                <p:cNvPr id="38109" name="Rectangle 101"/>
                <p:cNvSpPr>
                  <a:spLocks noChangeArrowheads="1"/>
                </p:cNvSpPr>
                <p:nvPr/>
              </p:nvSpPr>
              <p:spPr bwMode="auto">
                <a:xfrm>
                  <a:off x="2770" y="729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10" name="Rectangle 355"/>
                <p:cNvSpPr>
                  <a:spLocks noChangeArrowheads="1"/>
                </p:cNvSpPr>
                <p:nvPr/>
              </p:nvSpPr>
              <p:spPr bwMode="auto">
                <a:xfrm>
                  <a:off x="2727" y="729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53" name="Group 358"/>
              <p:cNvGrpSpPr>
                <a:grpSpLocks/>
              </p:cNvGrpSpPr>
              <p:nvPr/>
            </p:nvGrpSpPr>
            <p:grpSpPr bwMode="auto">
              <a:xfrm>
                <a:off x="0" y="7680"/>
                <a:ext cx="1617" cy="384"/>
                <a:chOff x="0" y="7680"/>
                <a:chExt cx="1617" cy="384"/>
              </a:xfrm>
            </p:grpSpPr>
            <p:sp>
              <p:nvSpPr>
                <p:cNvPr id="38107" name="Rectangle 102"/>
                <p:cNvSpPr>
                  <a:spLocks noChangeArrowheads="1"/>
                </p:cNvSpPr>
                <p:nvPr/>
              </p:nvSpPr>
              <p:spPr bwMode="auto">
                <a:xfrm>
                  <a:off x="43" y="768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pokretanje/nameštanje u kolicima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08" name="Rectangle 357"/>
                <p:cNvSpPr>
                  <a:spLocks noChangeArrowheads="1"/>
                </p:cNvSpPr>
                <p:nvPr/>
              </p:nvSpPr>
              <p:spPr bwMode="auto">
                <a:xfrm>
                  <a:off x="0" y="768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54" name="Group 360"/>
              <p:cNvGrpSpPr>
                <a:grpSpLocks/>
              </p:cNvGrpSpPr>
              <p:nvPr/>
            </p:nvGrpSpPr>
            <p:grpSpPr bwMode="auto">
              <a:xfrm>
                <a:off x="1617" y="7680"/>
                <a:ext cx="370" cy="384"/>
                <a:chOff x="1617" y="7680"/>
                <a:chExt cx="370" cy="384"/>
              </a:xfrm>
            </p:grpSpPr>
            <p:sp>
              <p:nvSpPr>
                <p:cNvPr id="38105" name="Rectangle 103"/>
                <p:cNvSpPr>
                  <a:spLocks noChangeArrowheads="1"/>
                </p:cNvSpPr>
                <p:nvPr/>
              </p:nvSpPr>
              <p:spPr bwMode="auto">
                <a:xfrm>
                  <a:off x="1660" y="768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06" name="Rectangle 359"/>
                <p:cNvSpPr>
                  <a:spLocks noChangeArrowheads="1"/>
                </p:cNvSpPr>
                <p:nvPr/>
              </p:nvSpPr>
              <p:spPr bwMode="auto">
                <a:xfrm>
                  <a:off x="1617" y="768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55" name="Group 362"/>
              <p:cNvGrpSpPr>
                <a:grpSpLocks/>
              </p:cNvGrpSpPr>
              <p:nvPr/>
            </p:nvGrpSpPr>
            <p:grpSpPr bwMode="auto">
              <a:xfrm>
                <a:off x="1987" y="7680"/>
                <a:ext cx="370" cy="384"/>
                <a:chOff x="1987" y="7680"/>
                <a:chExt cx="370" cy="384"/>
              </a:xfrm>
            </p:grpSpPr>
            <p:sp>
              <p:nvSpPr>
                <p:cNvPr id="38103" name="Rectangle 104"/>
                <p:cNvSpPr>
                  <a:spLocks noChangeArrowheads="1"/>
                </p:cNvSpPr>
                <p:nvPr/>
              </p:nvSpPr>
              <p:spPr bwMode="auto">
                <a:xfrm>
                  <a:off x="2030" y="768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04" name="Rectangle 361"/>
                <p:cNvSpPr>
                  <a:spLocks noChangeArrowheads="1"/>
                </p:cNvSpPr>
                <p:nvPr/>
              </p:nvSpPr>
              <p:spPr bwMode="auto">
                <a:xfrm>
                  <a:off x="1987" y="768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56" name="Group 364"/>
              <p:cNvGrpSpPr>
                <a:grpSpLocks/>
              </p:cNvGrpSpPr>
              <p:nvPr/>
            </p:nvGrpSpPr>
            <p:grpSpPr bwMode="auto">
              <a:xfrm>
                <a:off x="2357" y="7680"/>
                <a:ext cx="370" cy="384"/>
                <a:chOff x="2357" y="7680"/>
                <a:chExt cx="370" cy="384"/>
              </a:xfrm>
            </p:grpSpPr>
            <p:sp>
              <p:nvSpPr>
                <p:cNvPr id="38101" name="Rectangle 105"/>
                <p:cNvSpPr>
                  <a:spLocks noChangeArrowheads="1"/>
                </p:cNvSpPr>
                <p:nvPr/>
              </p:nvSpPr>
              <p:spPr bwMode="auto">
                <a:xfrm>
                  <a:off x="2400" y="768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02" name="Rectangle 363"/>
                <p:cNvSpPr>
                  <a:spLocks noChangeArrowheads="1"/>
                </p:cNvSpPr>
                <p:nvPr/>
              </p:nvSpPr>
              <p:spPr bwMode="auto">
                <a:xfrm>
                  <a:off x="2357" y="768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57" name="Group 366"/>
              <p:cNvGrpSpPr>
                <a:grpSpLocks/>
              </p:cNvGrpSpPr>
              <p:nvPr/>
            </p:nvGrpSpPr>
            <p:grpSpPr bwMode="auto">
              <a:xfrm>
                <a:off x="2727" y="7680"/>
                <a:ext cx="369" cy="384"/>
                <a:chOff x="2727" y="7680"/>
                <a:chExt cx="369" cy="384"/>
              </a:xfrm>
            </p:grpSpPr>
            <p:sp>
              <p:nvSpPr>
                <p:cNvPr id="38099" name="Rectangle 106"/>
                <p:cNvSpPr>
                  <a:spLocks noChangeArrowheads="1"/>
                </p:cNvSpPr>
                <p:nvPr/>
              </p:nvSpPr>
              <p:spPr bwMode="auto">
                <a:xfrm>
                  <a:off x="2770" y="768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100" name="Rectangle 365"/>
                <p:cNvSpPr>
                  <a:spLocks noChangeArrowheads="1"/>
                </p:cNvSpPr>
                <p:nvPr/>
              </p:nvSpPr>
              <p:spPr bwMode="auto">
                <a:xfrm>
                  <a:off x="2727" y="768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58" name="Group 368"/>
              <p:cNvGrpSpPr>
                <a:grpSpLocks/>
              </p:cNvGrpSpPr>
              <p:nvPr/>
            </p:nvGrpSpPr>
            <p:grpSpPr bwMode="auto">
              <a:xfrm>
                <a:off x="0" y="8064"/>
                <a:ext cx="1617" cy="384"/>
                <a:chOff x="0" y="8064"/>
                <a:chExt cx="1617" cy="384"/>
              </a:xfrm>
            </p:grpSpPr>
            <p:sp>
              <p:nvSpPr>
                <p:cNvPr id="38097" name="Rectangle 107"/>
                <p:cNvSpPr>
                  <a:spLocks noChangeArrowheads="1"/>
                </p:cNvSpPr>
                <p:nvPr/>
              </p:nvSpPr>
              <p:spPr bwMode="auto">
                <a:xfrm>
                  <a:off x="43" y="806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ravnoteža u sedećem položaju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98" name="Rectangle 367"/>
                <p:cNvSpPr>
                  <a:spLocks noChangeArrowheads="1"/>
                </p:cNvSpPr>
                <p:nvPr/>
              </p:nvSpPr>
              <p:spPr bwMode="auto">
                <a:xfrm>
                  <a:off x="0" y="806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59" name="Group 370"/>
              <p:cNvGrpSpPr>
                <a:grpSpLocks/>
              </p:cNvGrpSpPr>
              <p:nvPr/>
            </p:nvGrpSpPr>
            <p:grpSpPr bwMode="auto">
              <a:xfrm>
                <a:off x="1617" y="8064"/>
                <a:ext cx="370" cy="384"/>
                <a:chOff x="1617" y="8064"/>
                <a:chExt cx="370" cy="384"/>
              </a:xfrm>
            </p:grpSpPr>
            <p:sp>
              <p:nvSpPr>
                <p:cNvPr id="38095" name="Rectangle 108"/>
                <p:cNvSpPr>
                  <a:spLocks noChangeArrowheads="1"/>
                </p:cNvSpPr>
                <p:nvPr/>
              </p:nvSpPr>
              <p:spPr bwMode="auto">
                <a:xfrm>
                  <a:off x="1660" y="806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96" name="Rectangle 369"/>
                <p:cNvSpPr>
                  <a:spLocks noChangeArrowheads="1"/>
                </p:cNvSpPr>
                <p:nvPr/>
              </p:nvSpPr>
              <p:spPr bwMode="auto">
                <a:xfrm>
                  <a:off x="1617" y="806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60" name="Group 372"/>
              <p:cNvGrpSpPr>
                <a:grpSpLocks/>
              </p:cNvGrpSpPr>
              <p:nvPr/>
            </p:nvGrpSpPr>
            <p:grpSpPr bwMode="auto">
              <a:xfrm>
                <a:off x="1987" y="8064"/>
                <a:ext cx="370" cy="384"/>
                <a:chOff x="1987" y="8064"/>
                <a:chExt cx="370" cy="384"/>
              </a:xfrm>
            </p:grpSpPr>
            <p:sp>
              <p:nvSpPr>
                <p:cNvPr id="38093" name="Rectangle 109"/>
                <p:cNvSpPr>
                  <a:spLocks noChangeArrowheads="1"/>
                </p:cNvSpPr>
                <p:nvPr/>
              </p:nvSpPr>
              <p:spPr bwMode="auto">
                <a:xfrm>
                  <a:off x="2030" y="806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94" name="Rectangle 371"/>
                <p:cNvSpPr>
                  <a:spLocks noChangeArrowheads="1"/>
                </p:cNvSpPr>
                <p:nvPr/>
              </p:nvSpPr>
              <p:spPr bwMode="auto">
                <a:xfrm>
                  <a:off x="1987" y="806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61" name="Group 374"/>
              <p:cNvGrpSpPr>
                <a:grpSpLocks/>
              </p:cNvGrpSpPr>
              <p:nvPr/>
            </p:nvGrpSpPr>
            <p:grpSpPr bwMode="auto">
              <a:xfrm>
                <a:off x="2357" y="8064"/>
                <a:ext cx="370" cy="384"/>
                <a:chOff x="2357" y="8064"/>
                <a:chExt cx="370" cy="384"/>
              </a:xfrm>
            </p:grpSpPr>
            <p:sp>
              <p:nvSpPr>
                <p:cNvPr id="38091" name="Rectangle 110"/>
                <p:cNvSpPr>
                  <a:spLocks noChangeArrowheads="1"/>
                </p:cNvSpPr>
                <p:nvPr/>
              </p:nvSpPr>
              <p:spPr bwMode="auto">
                <a:xfrm>
                  <a:off x="2400" y="806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92" name="Rectangle 373"/>
                <p:cNvSpPr>
                  <a:spLocks noChangeArrowheads="1"/>
                </p:cNvSpPr>
                <p:nvPr/>
              </p:nvSpPr>
              <p:spPr bwMode="auto">
                <a:xfrm>
                  <a:off x="2357" y="806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62" name="Group 376"/>
              <p:cNvGrpSpPr>
                <a:grpSpLocks/>
              </p:cNvGrpSpPr>
              <p:nvPr/>
            </p:nvGrpSpPr>
            <p:grpSpPr bwMode="auto">
              <a:xfrm>
                <a:off x="2727" y="8064"/>
                <a:ext cx="369" cy="384"/>
                <a:chOff x="2727" y="8064"/>
                <a:chExt cx="369" cy="384"/>
              </a:xfrm>
            </p:grpSpPr>
            <p:sp>
              <p:nvSpPr>
                <p:cNvPr id="38089" name="Rectangle 111"/>
                <p:cNvSpPr>
                  <a:spLocks noChangeArrowheads="1"/>
                </p:cNvSpPr>
                <p:nvPr/>
              </p:nvSpPr>
              <p:spPr bwMode="auto">
                <a:xfrm>
                  <a:off x="2770" y="806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90" name="Rectangle 375"/>
                <p:cNvSpPr>
                  <a:spLocks noChangeArrowheads="1"/>
                </p:cNvSpPr>
                <p:nvPr/>
              </p:nvSpPr>
              <p:spPr bwMode="auto">
                <a:xfrm>
                  <a:off x="2727" y="806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63" name="Group 380"/>
              <p:cNvGrpSpPr>
                <a:grpSpLocks/>
              </p:cNvGrpSpPr>
              <p:nvPr/>
            </p:nvGrpSpPr>
            <p:grpSpPr bwMode="auto">
              <a:xfrm>
                <a:off x="0" y="8448"/>
                <a:ext cx="1617" cy="384"/>
                <a:chOff x="0" y="8448"/>
                <a:chExt cx="1617" cy="384"/>
              </a:xfrm>
            </p:grpSpPr>
            <p:sp>
              <p:nvSpPr>
                <p:cNvPr id="38085" name="Rectangle 379"/>
                <p:cNvSpPr>
                  <a:spLocks noChangeArrowheads="1"/>
                </p:cNvSpPr>
                <p:nvPr/>
              </p:nvSpPr>
              <p:spPr bwMode="auto">
                <a:xfrm>
                  <a:off x="0" y="8448"/>
                  <a:ext cx="161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364" name="Group 378"/>
                <p:cNvGrpSpPr>
                  <a:grpSpLocks/>
                </p:cNvGrpSpPr>
                <p:nvPr/>
              </p:nvGrpSpPr>
              <p:grpSpPr bwMode="auto">
                <a:xfrm>
                  <a:off x="0" y="8448"/>
                  <a:ext cx="1617" cy="384"/>
                  <a:chOff x="0" y="8448"/>
                  <a:chExt cx="1617" cy="384"/>
                </a:xfrm>
              </p:grpSpPr>
              <p:sp>
                <p:nvSpPr>
                  <p:cNvPr id="38087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8448"/>
                    <a:ext cx="1531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 b="1">
                        <a:latin typeface="Vagrounded Light YU" pitchFamily="34" charset="0"/>
                        <a:cs typeface="Times New Roman" pitchFamily="18" charset="0"/>
                      </a:rPr>
                      <a:t>Kupanje (8 poena)</a:t>
                    </a:r>
                    <a:endParaRPr lang="en-US" sz="1400">
                      <a:latin typeface="Vagrounded Light YU" pitchFamily="34" charset="0"/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088" name="Rectangle 37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8448"/>
                    <a:ext cx="1617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365" name="Group 384"/>
              <p:cNvGrpSpPr>
                <a:grpSpLocks/>
              </p:cNvGrpSpPr>
              <p:nvPr/>
            </p:nvGrpSpPr>
            <p:grpSpPr bwMode="auto">
              <a:xfrm>
                <a:off x="1617" y="8448"/>
                <a:ext cx="370" cy="384"/>
                <a:chOff x="1617" y="8448"/>
                <a:chExt cx="370" cy="384"/>
              </a:xfrm>
            </p:grpSpPr>
            <p:sp>
              <p:nvSpPr>
                <p:cNvPr id="38081" name="Rectangle 383"/>
                <p:cNvSpPr>
                  <a:spLocks noChangeArrowheads="1"/>
                </p:cNvSpPr>
                <p:nvPr/>
              </p:nvSpPr>
              <p:spPr bwMode="auto">
                <a:xfrm>
                  <a:off x="1617" y="8448"/>
                  <a:ext cx="37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366" name="Group 382"/>
                <p:cNvGrpSpPr>
                  <a:grpSpLocks/>
                </p:cNvGrpSpPr>
                <p:nvPr/>
              </p:nvGrpSpPr>
              <p:grpSpPr bwMode="auto">
                <a:xfrm>
                  <a:off x="1617" y="8448"/>
                  <a:ext cx="370" cy="384"/>
                  <a:chOff x="1617" y="8448"/>
                  <a:chExt cx="370" cy="384"/>
                </a:xfrm>
              </p:grpSpPr>
              <p:sp>
                <p:nvSpPr>
                  <p:cNvPr id="38083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1660" y="8448"/>
                    <a:ext cx="284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084" name="Rectangle 381"/>
                  <p:cNvSpPr>
                    <a:spLocks noChangeArrowheads="1"/>
                  </p:cNvSpPr>
                  <p:nvPr/>
                </p:nvSpPr>
                <p:spPr bwMode="auto">
                  <a:xfrm>
                    <a:off x="1617" y="8448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367" name="Group 388"/>
              <p:cNvGrpSpPr>
                <a:grpSpLocks/>
              </p:cNvGrpSpPr>
              <p:nvPr/>
            </p:nvGrpSpPr>
            <p:grpSpPr bwMode="auto">
              <a:xfrm>
                <a:off x="1987" y="8448"/>
                <a:ext cx="370" cy="384"/>
                <a:chOff x="1987" y="8448"/>
                <a:chExt cx="370" cy="384"/>
              </a:xfrm>
            </p:grpSpPr>
            <p:sp>
              <p:nvSpPr>
                <p:cNvPr id="38077" name="Rectangle 387"/>
                <p:cNvSpPr>
                  <a:spLocks noChangeArrowheads="1"/>
                </p:cNvSpPr>
                <p:nvPr/>
              </p:nvSpPr>
              <p:spPr bwMode="auto">
                <a:xfrm>
                  <a:off x="1987" y="8448"/>
                  <a:ext cx="37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368" name="Group 386"/>
                <p:cNvGrpSpPr>
                  <a:grpSpLocks/>
                </p:cNvGrpSpPr>
                <p:nvPr/>
              </p:nvGrpSpPr>
              <p:grpSpPr bwMode="auto">
                <a:xfrm>
                  <a:off x="1987" y="8448"/>
                  <a:ext cx="370" cy="384"/>
                  <a:chOff x="1987" y="8448"/>
                  <a:chExt cx="370" cy="384"/>
                </a:xfrm>
              </p:grpSpPr>
              <p:sp>
                <p:nvSpPr>
                  <p:cNvPr id="38079" name="Rectangle 114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8448"/>
                    <a:ext cx="284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080" name="Rectangle 385"/>
                  <p:cNvSpPr>
                    <a:spLocks noChangeArrowheads="1"/>
                  </p:cNvSpPr>
                  <p:nvPr/>
                </p:nvSpPr>
                <p:spPr bwMode="auto">
                  <a:xfrm>
                    <a:off x="1987" y="8448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369" name="Group 392"/>
              <p:cNvGrpSpPr>
                <a:grpSpLocks/>
              </p:cNvGrpSpPr>
              <p:nvPr/>
            </p:nvGrpSpPr>
            <p:grpSpPr bwMode="auto">
              <a:xfrm>
                <a:off x="2357" y="8448"/>
                <a:ext cx="370" cy="384"/>
                <a:chOff x="2357" y="8448"/>
                <a:chExt cx="370" cy="384"/>
              </a:xfrm>
            </p:grpSpPr>
            <p:sp>
              <p:nvSpPr>
                <p:cNvPr id="38073" name="Rectangle 391"/>
                <p:cNvSpPr>
                  <a:spLocks noChangeArrowheads="1"/>
                </p:cNvSpPr>
                <p:nvPr/>
              </p:nvSpPr>
              <p:spPr bwMode="auto">
                <a:xfrm>
                  <a:off x="2357" y="8448"/>
                  <a:ext cx="37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370" name="Group 390"/>
                <p:cNvGrpSpPr>
                  <a:grpSpLocks/>
                </p:cNvGrpSpPr>
                <p:nvPr/>
              </p:nvGrpSpPr>
              <p:grpSpPr bwMode="auto">
                <a:xfrm>
                  <a:off x="2357" y="8448"/>
                  <a:ext cx="370" cy="384"/>
                  <a:chOff x="2357" y="8448"/>
                  <a:chExt cx="370" cy="384"/>
                </a:xfrm>
              </p:grpSpPr>
              <p:sp>
                <p:nvSpPr>
                  <p:cNvPr id="38075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8448"/>
                    <a:ext cx="284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076" name="Rectangle 389"/>
                  <p:cNvSpPr>
                    <a:spLocks noChangeArrowheads="1"/>
                  </p:cNvSpPr>
                  <p:nvPr/>
                </p:nvSpPr>
                <p:spPr bwMode="auto">
                  <a:xfrm>
                    <a:off x="2357" y="8448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371" name="Group 396"/>
              <p:cNvGrpSpPr>
                <a:grpSpLocks/>
              </p:cNvGrpSpPr>
              <p:nvPr/>
            </p:nvGrpSpPr>
            <p:grpSpPr bwMode="auto">
              <a:xfrm>
                <a:off x="2727" y="8448"/>
                <a:ext cx="369" cy="384"/>
                <a:chOff x="2727" y="8448"/>
                <a:chExt cx="369" cy="384"/>
              </a:xfrm>
            </p:grpSpPr>
            <p:sp>
              <p:nvSpPr>
                <p:cNvPr id="38069" name="Rectangle 395"/>
                <p:cNvSpPr>
                  <a:spLocks noChangeArrowheads="1"/>
                </p:cNvSpPr>
                <p:nvPr/>
              </p:nvSpPr>
              <p:spPr bwMode="auto">
                <a:xfrm>
                  <a:off x="2727" y="8448"/>
                  <a:ext cx="369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372" name="Group 394"/>
                <p:cNvGrpSpPr>
                  <a:grpSpLocks/>
                </p:cNvGrpSpPr>
                <p:nvPr/>
              </p:nvGrpSpPr>
              <p:grpSpPr bwMode="auto">
                <a:xfrm>
                  <a:off x="2727" y="8448"/>
                  <a:ext cx="369" cy="384"/>
                  <a:chOff x="2727" y="8448"/>
                  <a:chExt cx="369" cy="384"/>
                </a:xfrm>
              </p:grpSpPr>
              <p:sp>
                <p:nvSpPr>
                  <p:cNvPr id="38071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2770" y="8448"/>
                    <a:ext cx="283" cy="3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8072" name="Rectangle 393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8448"/>
                    <a:ext cx="369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373" name="Group 398"/>
              <p:cNvGrpSpPr>
                <a:grpSpLocks/>
              </p:cNvGrpSpPr>
              <p:nvPr/>
            </p:nvGrpSpPr>
            <p:grpSpPr bwMode="auto">
              <a:xfrm>
                <a:off x="0" y="8832"/>
                <a:ext cx="1617" cy="384"/>
                <a:chOff x="0" y="8832"/>
                <a:chExt cx="1617" cy="384"/>
              </a:xfrm>
            </p:grpSpPr>
            <p:sp>
              <p:nvSpPr>
                <p:cNvPr id="38067" name="Rectangle 117"/>
                <p:cNvSpPr>
                  <a:spLocks noChangeArrowheads="1"/>
                </p:cNvSpPr>
                <p:nvPr/>
              </p:nvSpPr>
              <p:spPr bwMode="auto">
                <a:xfrm>
                  <a:off x="43" y="883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pranje/brisanjegornjih delova tela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68" name="Rectangle 397"/>
                <p:cNvSpPr>
                  <a:spLocks noChangeArrowheads="1"/>
                </p:cNvSpPr>
                <p:nvPr/>
              </p:nvSpPr>
              <p:spPr bwMode="auto">
                <a:xfrm>
                  <a:off x="0" y="883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74" name="Group 400"/>
              <p:cNvGrpSpPr>
                <a:grpSpLocks/>
              </p:cNvGrpSpPr>
              <p:nvPr/>
            </p:nvGrpSpPr>
            <p:grpSpPr bwMode="auto">
              <a:xfrm>
                <a:off x="1617" y="8832"/>
                <a:ext cx="370" cy="384"/>
                <a:chOff x="1617" y="8832"/>
                <a:chExt cx="370" cy="384"/>
              </a:xfrm>
            </p:grpSpPr>
            <p:sp>
              <p:nvSpPr>
                <p:cNvPr id="38065" name="Rectangle 118"/>
                <p:cNvSpPr>
                  <a:spLocks noChangeArrowheads="1"/>
                </p:cNvSpPr>
                <p:nvPr/>
              </p:nvSpPr>
              <p:spPr bwMode="auto">
                <a:xfrm>
                  <a:off x="1660" y="883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66" name="Rectangle 399"/>
                <p:cNvSpPr>
                  <a:spLocks noChangeArrowheads="1"/>
                </p:cNvSpPr>
                <p:nvPr/>
              </p:nvSpPr>
              <p:spPr bwMode="auto">
                <a:xfrm>
                  <a:off x="1617" y="883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75" name="Group 402"/>
              <p:cNvGrpSpPr>
                <a:grpSpLocks/>
              </p:cNvGrpSpPr>
              <p:nvPr/>
            </p:nvGrpSpPr>
            <p:grpSpPr bwMode="auto">
              <a:xfrm>
                <a:off x="1987" y="8832"/>
                <a:ext cx="370" cy="384"/>
                <a:chOff x="1987" y="8832"/>
                <a:chExt cx="370" cy="384"/>
              </a:xfrm>
            </p:grpSpPr>
            <p:sp>
              <p:nvSpPr>
                <p:cNvPr id="38063" name="Rectangle 119"/>
                <p:cNvSpPr>
                  <a:spLocks noChangeArrowheads="1"/>
                </p:cNvSpPr>
                <p:nvPr/>
              </p:nvSpPr>
              <p:spPr bwMode="auto">
                <a:xfrm>
                  <a:off x="2030" y="883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64" name="Rectangle 401"/>
                <p:cNvSpPr>
                  <a:spLocks noChangeArrowheads="1"/>
                </p:cNvSpPr>
                <p:nvPr/>
              </p:nvSpPr>
              <p:spPr bwMode="auto">
                <a:xfrm>
                  <a:off x="1987" y="883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76" name="Group 404"/>
              <p:cNvGrpSpPr>
                <a:grpSpLocks/>
              </p:cNvGrpSpPr>
              <p:nvPr/>
            </p:nvGrpSpPr>
            <p:grpSpPr bwMode="auto">
              <a:xfrm>
                <a:off x="2357" y="8832"/>
                <a:ext cx="370" cy="384"/>
                <a:chOff x="2357" y="8832"/>
                <a:chExt cx="370" cy="384"/>
              </a:xfrm>
            </p:grpSpPr>
            <p:sp>
              <p:nvSpPr>
                <p:cNvPr id="38061" name="Rectangle 120"/>
                <p:cNvSpPr>
                  <a:spLocks noChangeArrowheads="1"/>
                </p:cNvSpPr>
                <p:nvPr/>
              </p:nvSpPr>
              <p:spPr bwMode="auto">
                <a:xfrm>
                  <a:off x="2400" y="883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62" name="Rectangle 403"/>
                <p:cNvSpPr>
                  <a:spLocks noChangeArrowheads="1"/>
                </p:cNvSpPr>
                <p:nvPr/>
              </p:nvSpPr>
              <p:spPr bwMode="auto">
                <a:xfrm>
                  <a:off x="2357" y="883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77" name="Group 406"/>
              <p:cNvGrpSpPr>
                <a:grpSpLocks/>
              </p:cNvGrpSpPr>
              <p:nvPr/>
            </p:nvGrpSpPr>
            <p:grpSpPr bwMode="auto">
              <a:xfrm>
                <a:off x="2727" y="8832"/>
                <a:ext cx="369" cy="384"/>
                <a:chOff x="2727" y="8832"/>
                <a:chExt cx="369" cy="384"/>
              </a:xfrm>
            </p:grpSpPr>
            <p:sp>
              <p:nvSpPr>
                <p:cNvPr id="38059" name="Rectangle 121"/>
                <p:cNvSpPr>
                  <a:spLocks noChangeArrowheads="1"/>
                </p:cNvSpPr>
                <p:nvPr/>
              </p:nvSpPr>
              <p:spPr bwMode="auto">
                <a:xfrm>
                  <a:off x="2770" y="883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60" name="Rectangle 405"/>
                <p:cNvSpPr>
                  <a:spLocks noChangeArrowheads="1"/>
                </p:cNvSpPr>
                <p:nvPr/>
              </p:nvSpPr>
              <p:spPr bwMode="auto">
                <a:xfrm>
                  <a:off x="2727" y="883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78" name="Group 408"/>
              <p:cNvGrpSpPr>
                <a:grpSpLocks/>
              </p:cNvGrpSpPr>
              <p:nvPr/>
            </p:nvGrpSpPr>
            <p:grpSpPr bwMode="auto">
              <a:xfrm>
                <a:off x="0" y="9216"/>
                <a:ext cx="1617" cy="384"/>
                <a:chOff x="0" y="9216"/>
                <a:chExt cx="1617" cy="384"/>
              </a:xfrm>
            </p:grpSpPr>
            <p:sp>
              <p:nvSpPr>
                <p:cNvPr id="38057" name="Rectangle 122"/>
                <p:cNvSpPr>
                  <a:spLocks noChangeArrowheads="1"/>
                </p:cNvSpPr>
                <p:nvPr/>
              </p:nvSpPr>
              <p:spPr bwMode="auto">
                <a:xfrm>
                  <a:off x="43" y="921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pranje/brisanje donjih delova tela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58" name="Rectangle 407"/>
                <p:cNvSpPr>
                  <a:spLocks noChangeArrowheads="1"/>
                </p:cNvSpPr>
                <p:nvPr/>
              </p:nvSpPr>
              <p:spPr bwMode="auto">
                <a:xfrm>
                  <a:off x="0" y="921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79" name="Group 410"/>
              <p:cNvGrpSpPr>
                <a:grpSpLocks/>
              </p:cNvGrpSpPr>
              <p:nvPr/>
            </p:nvGrpSpPr>
            <p:grpSpPr bwMode="auto">
              <a:xfrm>
                <a:off x="1617" y="9216"/>
                <a:ext cx="370" cy="384"/>
                <a:chOff x="1617" y="9216"/>
                <a:chExt cx="370" cy="384"/>
              </a:xfrm>
            </p:grpSpPr>
            <p:sp>
              <p:nvSpPr>
                <p:cNvPr id="38055" name="Rectangle 123"/>
                <p:cNvSpPr>
                  <a:spLocks noChangeArrowheads="1"/>
                </p:cNvSpPr>
                <p:nvPr/>
              </p:nvSpPr>
              <p:spPr bwMode="auto">
                <a:xfrm>
                  <a:off x="1660" y="921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56" name="Rectangle 409"/>
                <p:cNvSpPr>
                  <a:spLocks noChangeArrowheads="1"/>
                </p:cNvSpPr>
                <p:nvPr/>
              </p:nvSpPr>
              <p:spPr bwMode="auto">
                <a:xfrm>
                  <a:off x="1617" y="921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80" name="Group 412"/>
              <p:cNvGrpSpPr>
                <a:grpSpLocks/>
              </p:cNvGrpSpPr>
              <p:nvPr/>
            </p:nvGrpSpPr>
            <p:grpSpPr bwMode="auto">
              <a:xfrm>
                <a:off x="1987" y="9216"/>
                <a:ext cx="370" cy="384"/>
                <a:chOff x="1987" y="9216"/>
                <a:chExt cx="370" cy="384"/>
              </a:xfrm>
            </p:grpSpPr>
            <p:sp>
              <p:nvSpPr>
                <p:cNvPr id="38053" name="Rectangle 124"/>
                <p:cNvSpPr>
                  <a:spLocks noChangeArrowheads="1"/>
                </p:cNvSpPr>
                <p:nvPr/>
              </p:nvSpPr>
              <p:spPr bwMode="auto">
                <a:xfrm>
                  <a:off x="2030" y="921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54" name="Rectangle 411"/>
                <p:cNvSpPr>
                  <a:spLocks noChangeArrowheads="1"/>
                </p:cNvSpPr>
                <p:nvPr/>
              </p:nvSpPr>
              <p:spPr bwMode="auto">
                <a:xfrm>
                  <a:off x="1987" y="921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81" name="Group 414"/>
              <p:cNvGrpSpPr>
                <a:grpSpLocks/>
              </p:cNvGrpSpPr>
              <p:nvPr/>
            </p:nvGrpSpPr>
            <p:grpSpPr bwMode="auto">
              <a:xfrm>
                <a:off x="2357" y="9216"/>
                <a:ext cx="370" cy="384"/>
                <a:chOff x="2357" y="9216"/>
                <a:chExt cx="370" cy="384"/>
              </a:xfrm>
            </p:grpSpPr>
            <p:sp>
              <p:nvSpPr>
                <p:cNvPr id="38051" name="Rectangle 125"/>
                <p:cNvSpPr>
                  <a:spLocks noChangeArrowheads="1"/>
                </p:cNvSpPr>
                <p:nvPr/>
              </p:nvSpPr>
              <p:spPr bwMode="auto">
                <a:xfrm>
                  <a:off x="2400" y="921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52" name="Rectangle 413"/>
                <p:cNvSpPr>
                  <a:spLocks noChangeArrowheads="1"/>
                </p:cNvSpPr>
                <p:nvPr/>
              </p:nvSpPr>
              <p:spPr bwMode="auto">
                <a:xfrm>
                  <a:off x="2357" y="921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82" name="Group 416"/>
              <p:cNvGrpSpPr>
                <a:grpSpLocks/>
              </p:cNvGrpSpPr>
              <p:nvPr/>
            </p:nvGrpSpPr>
            <p:grpSpPr bwMode="auto">
              <a:xfrm>
                <a:off x="2727" y="9216"/>
                <a:ext cx="369" cy="384"/>
                <a:chOff x="2727" y="9216"/>
                <a:chExt cx="369" cy="384"/>
              </a:xfrm>
            </p:grpSpPr>
            <p:sp>
              <p:nvSpPr>
                <p:cNvPr id="38049" name="Rectangle 126"/>
                <p:cNvSpPr>
                  <a:spLocks noChangeArrowheads="1"/>
                </p:cNvSpPr>
                <p:nvPr/>
              </p:nvSpPr>
              <p:spPr bwMode="auto">
                <a:xfrm>
                  <a:off x="2770" y="921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50" name="Rectangle 415"/>
                <p:cNvSpPr>
                  <a:spLocks noChangeArrowheads="1"/>
                </p:cNvSpPr>
                <p:nvPr/>
              </p:nvSpPr>
              <p:spPr bwMode="auto">
                <a:xfrm>
                  <a:off x="2727" y="921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83" name="Group 418"/>
              <p:cNvGrpSpPr>
                <a:grpSpLocks/>
              </p:cNvGrpSpPr>
              <p:nvPr/>
            </p:nvGrpSpPr>
            <p:grpSpPr bwMode="auto">
              <a:xfrm>
                <a:off x="0" y="9600"/>
                <a:ext cx="1617" cy="384"/>
                <a:chOff x="0" y="9600"/>
                <a:chExt cx="1617" cy="384"/>
              </a:xfrm>
            </p:grpSpPr>
            <p:sp>
              <p:nvSpPr>
                <p:cNvPr id="38047" name="Rectangle 127"/>
                <p:cNvSpPr>
                  <a:spLocks noChangeArrowheads="1"/>
                </p:cNvSpPr>
                <p:nvPr/>
              </p:nvSpPr>
              <p:spPr bwMode="auto">
                <a:xfrm>
                  <a:off x="43" y="960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pranje/brisanje stopala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48" name="Rectangle 417"/>
                <p:cNvSpPr>
                  <a:spLocks noChangeArrowheads="1"/>
                </p:cNvSpPr>
                <p:nvPr/>
              </p:nvSpPr>
              <p:spPr bwMode="auto">
                <a:xfrm>
                  <a:off x="0" y="960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84" name="Group 420"/>
              <p:cNvGrpSpPr>
                <a:grpSpLocks/>
              </p:cNvGrpSpPr>
              <p:nvPr/>
            </p:nvGrpSpPr>
            <p:grpSpPr bwMode="auto">
              <a:xfrm>
                <a:off x="1617" y="9600"/>
                <a:ext cx="370" cy="384"/>
                <a:chOff x="1617" y="9600"/>
                <a:chExt cx="370" cy="384"/>
              </a:xfrm>
            </p:grpSpPr>
            <p:sp>
              <p:nvSpPr>
                <p:cNvPr id="38045" name="Rectangle 128"/>
                <p:cNvSpPr>
                  <a:spLocks noChangeArrowheads="1"/>
                </p:cNvSpPr>
                <p:nvPr/>
              </p:nvSpPr>
              <p:spPr bwMode="auto">
                <a:xfrm>
                  <a:off x="1660" y="960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46" name="Rectangle 419"/>
                <p:cNvSpPr>
                  <a:spLocks noChangeArrowheads="1"/>
                </p:cNvSpPr>
                <p:nvPr/>
              </p:nvSpPr>
              <p:spPr bwMode="auto">
                <a:xfrm>
                  <a:off x="1617" y="960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85" name="Group 422"/>
              <p:cNvGrpSpPr>
                <a:grpSpLocks/>
              </p:cNvGrpSpPr>
              <p:nvPr/>
            </p:nvGrpSpPr>
            <p:grpSpPr bwMode="auto">
              <a:xfrm>
                <a:off x="1987" y="9600"/>
                <a:ext cx="370" cy="384"/>
                <a:chOff x="1987" y="9600"/>
                <a:chExt cx="370" cy="384"/>
              </a:xfrm>
            </p:grpSpPr>
            <p:sp>
              <p:nvSpPr>
                <p:cNvPr id="38043" name="Rectangle 129"/>
                <p:cNvSpPr>
                  <a:spLocks noChangeArrowheads="1"/>
                </p:cNvSpPr>
                <p:nvPr/>
              </p:nvSpPr>
              <p:spPr bwMode="auto">
                <a:xfrm>
                  <a:off x="2030" y="960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44" name="Rectangle 421"/>
                <p:cNvSpPr>
                  <a:spLocks noChangeArrowheads="1"/>
                </p:cNvSpPr>
                <p:nvPr/>
              </p:nvSpPr>
              <p:spPr bwMode="auto">
                <a:xfrm>
                  <a:off x="1987" y="960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86" name="Group 424"/>
              <p:cNvGrpSpPr>
                <a:grpSpLocks/>
              </p:cNvGrpSpPr>
              <p:nvPr/>
            </p:nvGrpSpPr>
            <p:grpSpPr bwMode="auto">
              <a:xfrm>
                <a:off x="2357" y="9600"/>
                <a:ext cx="370" cy="384"/>
                <a:chOff x="2357" y="9600"/>
                <a:chExt cx="370" cy="384"/>
              </a:xfrm>
            </p:grpSpPr>
            <p:sp>
              <p:nvSpPr>
                <p:cNvPr id="38041" name="Rectangle 130"/>
                <p:cNvSpPr>
                  <a:spLocks noChangeArrowheads="1"/>
                </p:cNvSpPr>
                <p:nvPr/>
              </p:nvSpPr>
              <p:spPr bwMode="auto">
                <a:xfrm>
                  <a:off x="2400" y="960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42" name="Rectangle 423"/>
                <p:cNvSpPr>
                  <a:spLocks noChangeArrowheads="1"/>
                </p:cNvSpPr>
                <p:nvPr/>
              </p:nvSpPr>
              <p:spPr bwMode="auto">
                <a:xfrm>
                  <a:off x="2357" y="960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87" name="Group 426"/>
              <p:cNvGrpSpPr>
                <a:grpSpLocks/>
              </p:cNvGrpSpPr>
              <p:nvPr/>
            </p:nvGrpSpPr>
            <p:grpSpPr bwMode="auto">
              <a:xfrm>
                <a:off x="2727" y="9600"/>
                <a:ext cx="369" cy="384"/>
                <a:chOff x="2727" y="9600"/>
                <a:chExt cx="369" cy="384"/>
              </a:xfrm>
            </p:grpSpPr>
            <p:sp>
              <p:nvSpPr>
                <p:cNvPr id="38039" name="Rectangle 131"/>
                <p:cNvSpPr>
                  <a:spLocks noChangeArrowheads="1"/>
                </p:cNvSpPr>
                <p:nvPr/>
              </p:nvSpPr>
              <p:spPr bwMode="auto">
                <a:xfrm>
                  <a:off x="2770" y="960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40" name="Rectangle 425"/>
                <p:cNvSpPr>
                  <a:spLocks noChangeArrowheads="1"/>
                </p:cNvSpPr>
                <p:nvPr/>
              </p:nvSpPr>
              <p:spPr bwMode="auto">
                <a:xfrm>
                  <a:off x="2727" y="960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88" name="Group 428"/>
              <p:cNvGrpSpPr>
                <a:grpSpLocks/>
              </p:cNvGrpSpPr>
              <p:nvPr/>
            </p:nvGrpSpPr>
            <p:grpSpPr bwMode="auto">
              <a:xfrm>
                <a:off x="0" y="9984"/>
                <a:ext cx="1617" cy="384"/>
                <a:chOff x="0" y="9984"/>
                <a:chExt cx="1617" cy="384"/>
              </a:xfrm>
            </p:grpSpPr>
            <p:sp>
              <p:nvSpPr>
                <p:cNvPr id="38037" name="Rectangle 132"/>
                <p:cNvSpPr>
                  <a:spLocks noChangeArrowheads="1"/>
                </p:cNvSpPr>
                <p:nvPr/>
              </p:nvSpPr>
              <p:spPr bwMode="auto">
                <a:xfrm>
                  <a:off x="43" y="998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pranje/brisanje kose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38" name="Rectangle 427"/>
                <p:cNvSpPr>
                  <a:spLocks noChangeArrowheads="1"/>
                </p:cNvSpPr>
                <p:nvPr/>
              </p:nvSpPr>
              <p:spPr bwMode="auto">
                <a:xfrm>
                  <a:off x="0" y="998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89" name="Group 430"/>
              <p:cNvGrpSpPr>
                <a:grpSpLocks/>
              </p:cNvGrpSpPr>
              <p:nvPr/>
            </p:nvGrpSpPr>
            <p:grpSpPr bwMode="auto">
              <a:xfrm>
                <a:off x="1617" y="9984"/>
                <a:ext cx="370" cy="384"/>
                <a:chOff x="1617" y="9984"/>
                <a:chExt cx="370" cy="384"/>
              </a:xfrm>
            </p:grpSpPr>
            <p:sp>
              <p:nvSpPr>
                <p:cNvPr id="38035" name="Rectangle 133"/>
                <p:cNvSpPr>
                  <a:spLocks noChangeArrowheads="1"/>
                </p:cNvSpPr>
                <p:nvPr/>
              </p:nvSpPr>
              <p:spPr bwMode="auto">
                <a:xfrm>
                  <a:off x="1660" y="99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36" name="Rectangle 429"/>
                <p:cNvSpPr>
                  <a:spLocks noChangeArrowheads="1"/>
                </p:cNvSpPr>
                <p:nvPr/>
              </p:nvSpPr>
              <p:spPr bwMode="auto">
                <a:xfrm>
                  <a:off x="1617" y="99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90" name="Group 432"/>
              <p:cNvGrpSpPr>
                <a:grpSpLocks/>
              </p:cNvGrpSpPr>
              <p:nvPr/>
            </p:nvGrpSpPr>
            <p:grpSpPr bwMode="auto">
              <a:xfrm>
                <a:off x="1987" y="9984"/>
                <a:ext cx="370" cy="384"/>
                <a:chOff x="1987" y="9984"/>
                <a:chExt cx="370" cy="384"/>
              </a:xfrm>
            </p:grpSpPr>
            <p:sp>
              <p:nvSpPr>
                <p:cNvPr id="38033" name="Rectangle 134"/>
                <p:cNvSpPr>
                  <a:spLocks noChangeArrowheads="1"/>
                </p:cNvSpPr>
                <p:nvPr/>
              </p:nvSpPr>
              <p:spPr bwMode="auto">
                <a:xfrm>
                  <a:off x="2030" y="99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34" name="Rectangle 431"/>
                <p:cNvSpPr>
                  <a:spLocks noChangeArrowheads="1"/>
                </p:cNvSpPr>
                <p:nvPr/>
              </p:nvSpPr>
              <p:spPr bwMode="auto">
                <a:xfrm>
                  <a:off x="1987" y="99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91" name="Group 434"/>
              <p:cNvGrpSpPr>
                <a:grpSpLocks/>
              </p:cNvGrpSpPr>
              <p:nvPr/>
            </p:nvGrpSpPr>
            <p:grpSpPr bwMode="auto">
              <a:xfrm>
                <a:off x="2357" y="9984"/>
                <a:ext cx="370" cy="384"/>
                <a:chOff x="2357" y="9984"/>
                <a:chExt cx="370" cy="384"/>
              </a:xfrm>
            </p:grpSpPr>
            <p:sp>
              <p:nvSpPr>
                <p:cNvPr id="38031" name="Rectangle 135"/>
                <p:cNvSpPr>
                  <a:spLocks noChangeArrowheads="1"/>
                </p:cNvSpPr>
                <p:nvPr/>
              </p:nvSpPr>
              <p:spPr bwMode="auto">
                <a:xfrm>
                  <a:off x="2400" y="99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32" name="Rectangle 433"/>
                <p:cNvSpPr>
                  <a:spLocks noChangeArrowheads="1"/>
                </p:cNvSpPr>
                <p:nvPr/>
              </p:nvSpPr>
              <p:spPr bwMode="auto">
                <a:xfrm>
                  <a:off x="2357" y="99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392" name="Group 436"/>
              <p:cNvGrpSpPr>
                <a:grpSpLocks/>
              </p:cNvGrpSpPr>
              <p:nvPr/>
            </p:nvGrpSpPr>
            <p:grpSpPr bwMode="auto">
              <a:xfrm>
                <a:off x="2727" y="9984"/>
                <a:ext cx="369" cy="384"/>
                <a:chOff x="2727" y="9984"/>
                <a:chExt cx="369" cy="384"/>
              </a:xfrm>
            </p:grpSpPr>
            <p:sp>
              <p:nvSpPr>
                <p:cNvPr id="38029" name="Rectangle 136"/>
                <p:cNvSpPr>
                  <a:spLocks noChangeArrowheads="1"/>
                </p:cNvSpPr>
                <p:nvPr/>
              </p:nvSpPr>
              <p:spPr bwMode="auto">
                <a:xfrm>
                  <a:off x="2770" y="998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8030" name="Rectangle 435"/>
                <p:cNvSpPr>
                  <a:spLocks noChangeArrowheads="1"/>
                </p:cNvSpPr>
                <p:nvPr/>
              </p:nvSpPr>
              <p:spPr bwMode="auto">
                <a:xfrm>
                  <a:off x="2727" y="998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37893" name="Rectangle 438"/>
            <p:cNvSpPr>
              <a:spLocks noChangeArrowheads="1"/>
            </p:cNvSpPr>
            <p:nvPr/>
          </p:nvSpPr>
          <p:spPr bwMode="auto">
            <a:xfrm>
              <a:off x="-3" y="-3"/>
              <a:ext cx="3102" cy="10374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37891" name="Rectangle 440"/>
          <p:cNvSpPr>
            <a:spLocks noChangeArrowheads="1"/>
          </p:cNvSpPr>
          <p:nvPr/>
        </p:nvSpPr>
        <p:spPr bwMode="auto">
          <a:xfrm>
            <a:off x="6248400" y="1295400"/>
            <a:ext cx="21717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4400">
                <a:solidFill>
                  <a:schemeClr val="tx2"/>
                </a:solidFill>
                <a:latin typeface="Tahoma" pitchFamily="34" charset="0"/>
              </a:rPr>
              <a:t>QIF test</a:t>
            </a:r>
            <a:endParaRPr lang="en-GB" sz="44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79"/>
          <p:cNvGrpSpPr>
            <a:grpSpLocks/>
          </p:cNvGrpSpPr>
          <p:nvPr/>
        </p:nvGrpSpPr>
        <p:grpSpPr bwMode="auto">
          <a:xfrm>
            <a:off x="1066800" y="457200"/>
            <a:ext cx="5967413" cy="5715000"/>
            <a:chOff x="-3" y="-3"/>
            <a:chExt cx="3102" cy="11142"/>
          </a:xfrm>
        </p:grpSpPr>
        <p:grpSp>
          <p:nvGrpSpPr>
            <p:cNvPr id="3" name="Group 477"/>
            <p:cNvGrpSpPr>
              <a:grpSpLocks/>
            </p:cNvGrpSpPr>
            <p:nvPr/>
          </p:nvGrpSpPr>
          <p:grpSpPr bwMode="auto">
            <a:xfrm>
              <a:off x="0" y="0"/>
              <a:ext cx="3096" cy="11136"/>
              <a:chOff x="0" y="0"/>
              <a:chExt cx="3096" cy="11136"/>
            </a:xfrm>
          </p:grpSpPr>
          <p:grpSp>
            <p:nvGrpSpPr>
              <p:cNvPr id="4" name="Group 150"/>
              <p:cNvGrpSpPr>
                <a:grpSpLocks/>
              </p:cNvGrpSpPr>
              <p:nvPr/>
            </p:nvGrpSpPr>
            <p:grpSpPr bwMode="auto">
              <a:xfrm>
                <a:off x="0" y="0"/>
                <a:ext cx="1617" cy="384"/>
                <a:chOff x="0" y="0"/>
                <a:chExt cx="1617" cy="384"/>
              </a:xfrm>
            </p:grpSpPr>
            <p:sp>
              <p:nvSpPr>
                <p:cNvPr id="39389" name="Rectangle 14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17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5" name="Group 148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617" cy="384"/>
                  <a:chOff x="0" y="0"/>
                  <a:chExt cx="1617" cy="384"/>
                </a:xfrm>
              </p:grpSpPr>
              <p:sp>
                <p:nvSpPr>
                  <p:cNvPr id="39391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0"/>
                    <a:ext cx="1531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 b="1">
                        <a:latin typeface="Vagrounded Light YU" pitchFamily="34" charset="0"/>
                        <a:cs typeface="Times New Roman" pitchFamily="18" charset="0"/>
                      </a:rPr>
                      <a:t>Pražnjenje bešike (28 poena)</a:t>
                    </a:r>
                    <a:endParaRPr lang="en-US" sz="1400">
                      <a:latin typeface="Vagrounded Light YU" pitchFamily="34" charset="0"/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392" name="Rectangle 1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617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" name="Group 154"/>
              <p:cNvGrpSpPr>
                <a:grpSpLocks/>
              </p:cNvGrpSpPr>
              <p:nvPr/>
            </p:nvGrpSpPr>
            <p:grpSpPr bwMode="auto">
              <a:xfrm>
                <a:off x="1617" y="0"/>
                <a:ext cx="370" cy="384"/>
                <a:chOff x="1617" y="0"/>
                <a:chExt cx="370" cy="384"/>
              </a:xfrm>
            </p:grpSpPr>
            <p:sp>
              <p:nvSpPr>
                <p:cNvPr id="39385" name="Rectangle 153"/>
                <p:cNvSpPr>
                  <a:spLocks noChangeArrowheads="1"/>
                </p:cNvSpPr>
                <p:nvPr/>
              </p:nvSpPr>
              <p:spPr bwMode="auto">
                <a:xfrm>
                  <a:off x="1617" y="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7" name="Group 152"/>
                <p:cNvGrpSpPr>
                  <a:grpSpLocks/>
                </p:cNvGrpSpPr>
                <p:nvPr/>
              </p:nvGrpSpPr>
              <p:grpSpPr bwMode="auto">
                <a:xfrm>
                  <a:off x="1617" y="0"/>
                  <a:ext cx="370" cy="384"/>
                  <a:chOff x="1617" y="0"/>
                  <a:chExt cx="370" cy="384"/>
                </a:xfrm>
              </p:grpSpPr>
              <p:sp>
                <p:nvSpPr>
                  <p:cNvPr id="39387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1660" y="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388" name="Rectangle 151"/>
                  <p:cNvSpPr>
                    <a:spLocks noChangeArrowheads="1"/>
                  </p:cNvSpPr>
                  <p:nvPr/>
                </p:nvSpPr>
                <p:spPr bwMode="auto">
                  <a:xfrm>
                    <a:off x="1617" y="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" name="Group 158"/>
              <p:cNvGrpSpPr>
                <a:grpSpLocks/>
              </p:cNvGrpSpPr>
              <p:nvPr/>
            </p:nvGrpSpPr>
            <p:grpSpPr bwMode="auto">
              <a:xfrm>
                <a:off x="1987" y="0"/>
                <a:ext cx="370" cy="384"/>
                <a:chOff x="1987" y="0"/>
                <a:chExt cx="370" cy="384"/>
              </a:xfrm>
            </p:grpSpPr>
            <p:sp>
              <p:nvSpPr>
                <p:cNvPr id="39381" name="Rectangle 157"/>
                <p:cNvSpPr>
                  <a:spLocks noChangeArrowheads="1"/>
                </p:cNvSpPr>
                <p:nvPr/>
              </p:nvSpPr>
              <p:spPr bwMode="auto">
                <a:xfrm>
                  <a:off x="1987" y="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9" name="Group 156"/>
                <p:cNvGrpSpPr>
                  <a:grpSpLocks/>
                </p:cNvGrpSpPr>
                <p:nvPr/>
              </p:nvGrpSpPr>
              <p:grpSpPr bwMode="auto">
                <a:xfrm>
                  <a:off x="1987" y="0"/>
                  <a:ext cx="370" cy="384"/>
                  <a:chOff x="1987" y="0"/>
                  <a:chExt cx="370" cy="384"/>
                </a:xfrm>
              </p:grpSpPr>
              <p:sp>
                <p:nvSpPr>
                  <p:cNvPr id="39383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384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1987" y="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" name="Group 162"/>
              <p:cNvGrpSpPr>
                <a:grpSpLocks/>
              </p:cNvGrpSpPr>
              <p:nvPr/>
            </p:nvGrpSpPr>
            <p:grpSpPr bwMode="auto">
              <a:xfrm>
                <a:off x="2357" y="0"/>
                <a:ext cx="370" cy="384"/>
                <a:chOff x="2357" y="0"/>
                <a:chExt cx="370" cy="384"/>
              </a:xfrm>
            </p:grpSpPr>
            <p:sp>
              <p:nvSpPr>
                <p:cNvPr id="39377" name="Rectangle 161"/>
                <p:cNvSpPr>
                  <a:spLocks noChangeArrowheads="1"/>
                </p:cNvSpPr>
                <p:nvPr/>
              </p:nvSpPr>
              <p:spPr bwMode="auto">
                <a:xfrm>
                  <a:off x="2357" y="0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11" name="Group 160"/>
                <p:cNvGrpSpPr>
                  <a:grpSpLocks/>
                </p:cNvGrpSpPr>
                <p:nvPr/>
              </p:nvGrpSpPr>
              <p:grpSpPr bwMode="auto">
                <a:xfrm>
                  <a:off x="2357" y="0"/>
                  <a:ext cx="370" cy="384"/>
                  <a:chOff x="2357" y="0"/>
                  <a:chExt cx="370" cy="384"/>
                </a:xfrm>
              </p:grpSpPr>
              <p:sp>
                <p:nvSpPr>
                  <p:cNvPr id="39379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0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380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2357" y="0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" name="Group 166"/>
              <p:cNvGrpSpPr>
                <a:grpSpLocks/>
              </p:cNvGrpSpPr>
              <p:nvPr/>
            </p:nvGrpSpPr>
            <p:grpSpPr bwMode="auto">
              <a:xfrm>
                <a:off x="2727" y="0"/>
                <a:ext cx="369" cy="384"/>
                <a:chOff x="2727" y="0"/>
                <a:chExt cx="369" cy="384"/>
              </a:xfrm>
            </p:grpSpPr>
            <p:sp>
              <p:nvSpPr>
                <p:cNvPr id="39373" name="Rectangle 165"/>
                <p:cNvSpPr>
                  <a:spLocks noChangeArrowheads="1"/>
                </p:cNvSpPr>
                <p:nvPr/>
              </p:nvSpPr>
              <p:spPr bwMode="auto">
                <a:xfrm>
                  <a:off x="2727" y="0"/>
                  <a:ext cx="369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13" name="Group 164"/>
                <p:cNvGrpSpPr>
                  <a:grpSpLocks/>
                </p:cNvGrpSpPr>
                <p:nvPr/>
              </p:nvGrpSpPr>
              <p:grpSpPr bwMode="auto">
                <a:xfrm>
                  <a:off x="2727" y="0"/>
                  <a:ext cx="369" cy="384"/>
                  <a:chOff x="2727" y="0"/>
                  <a:chExt cx="369" cy="384"/>
                </a:xfrm>
              </p:grpSpPr>
              <p:sp>
                <p:nvSpPr>
                  <p:cNvPr id="39375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770" y="0"/>
                    <a:ext cx="283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376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0"/>
                    <a:ext cx="369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4" name="Group 168"/>
              <p:cNvGrpSpPr>
                <a:grpSpLocks/>
              </p:cNvGrpSpPr>
              <p:nvPr/>
            </p:nvGrpSpPr>
            <p:grpSpPr bwMode="auto">
              <a:xfrm>
                <a:off x="0" y="384"/>
                <a:ext cx="1617" cy="384"/>
                <a:chOff x="0" y="384"/>
                <a:chExt cx="1617" cy="384"/>
              </a:xfrm>
            </p:grpSpPr>
            <p:sp>
              <p:nvSpPr>
                <p:cNvPr id="39371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38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voljno pražnjenje-toalet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72" name="Rectangle 167"/>
                <p:cNvSpPr>
                  <a:spLocks noChangeArrowheads="1"/>
                </p:cNvSpPr>
                <p:nvPr/>
              </p:nvSpPr>
              <p:spPr bwMode="auto">
                <a:xfrm>
                  <a:off x="0" y="38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70"/>
              <p:cNvGrpSpPr>
                <a:grpSpLocks/>
              </p:cNvGrpSpPr>
              <p:nvPr/>
            </p:nvGrpSpPr>
            <p:grpSpPr bwMode="auto">
              <a:xfrm>
                <a:off x="1617" y="384"/>
                <a:ext cx="370" cy="384"/>
                <a:chOff x="1617" y="384"/>
                <a:chExt cx="370" cy="384"/>
              </a:xfrm>
            </p:grpSpPr>
            <p:sp>
              <p:nvSpPr>
                <p:cNvPr id="39369" name="Rectangle 8"/>
                <p:cNvSpPr>
                  <a:spLocks noChangeArrowheads="1"/>
                </p:cNvSpPr>
                <p:nvPr/>
              </p:nvSpPr>
              <p:spPr bwMode="auto">
                <a:xfrm>
                  <a:off x="1660" y="3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70" name="Rectangle 169"/>
                <p:cNvSpPr>
                  <a:spLocks noChangeArrowheads="1"/>
                </p:cNvSpPr>
                <p:nvPr/>
              </p:nvSpPr>
              <p:spPr bwMode="auto">
                <a:xfrm>
                  <a:off x="1617" y="3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72"/>
              <p:cNvGrpSpPr>
                <a:grpSpLocks/>
              </p:cNvGrpSpPr>
              <p:nvPr/>
            </p:nvGrpSpPr>
            <p:grpSpPr bwMode="auto">
              <a:xfrm>
                <a:off x="1987" y="384"/>
                <a:ext cx="370" cy="384"/>
                <a:chOff x="1987" y="384"/>
                <a:chExt cx="370" cy="384"/>
              </a:xfrm>
            </p:grpSpPr>
            <p:sp>
              <p:nvSpPr>
                <p:cNvPr id="39367" name="Rectangle 9"/>
                <p:cNvSpPr>
                  <a:spLocks noChangeArrowheads="1"/>
                </p:cNvSpPr>
                <p:nvPr/>
              </p:nvSpPr>
              <p:spPr bwMode="auto">
                <a:xfrm>
                  <a:off x="2030" y="3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68" name="Rectangle 171"/>
                <p:cNvSpPr>
                  <a:spLocks noChangeArrowheads="1"/>
                </p:cNvSpPr>
                <p:nvPr/>
              </p:nvSpPr>
              <p:spPr bwMode="auto">
                <a:xfrm>
                  <a:off x="1987" y="3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174"/>
              <p:cNvGrpSpPr>
                <a:grpSpLocks/>
              </p:cNvGrpSpPr>
              <p:nvPr/>
            </p:nvGrpSpPr>
            <p:grpSpPr bwMode="auto">
              <a:xfrm>
                <a:off x="2357" y="384"/>
                <a:ext cx="370" cy="384"/>
                <a:chOff x="2357" y="384"/>
                <a:chExt cx="370" cy="384"/>
              </a:xfrm>
            </p:grpSpPr>
            <p:sp>
              <p:nvSpPr>
                <p:cNvPr id="39365" name="Rectangle 10"/>
                <p:cNvSpPr>
                  <a:spLocks noChangeArrowheads="1"/>
                </p:cNvSpPr>
                <p:nvPr/>
              </p:nvSpPr>
              <p:spPr bwMode="auto">
                <a:xfrm>
                  <a:off x="2400" y="3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66" name="Rectangle 173"/>
                <p:cNvSpPr>
                  <a:spLocks noChangeArrowheads="1"/>
                </p:cNvSpPr>
                <p:nvPr/>
              </p:nvSpPr>
              <p:spPr bwMode="auto">
                <a:xfrm>
                  <a:off x="2357" y="3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76"/>
              <p:cNvGrpSpPr>
                <a:grpSpLocks/>
              </p:cNvGrpSpPr>
              <p:nvPr/>
            </p:nvGrpSpPr>
            <p:grpSpPr bwMode="auto">
              <a:xfrm>
                <a:off x="2727" y="384"/>
                <a:ext cx="369" cy="384"/>
                <a:chOff x="2727" y="384"/>
                <a:chExt cx="369" cy="384"/>
              </a:xfrm>
            </p:grpSpPr>
            <p:sp>
              <p:nvSpPr>
                <p:cNvPr id="39363" name="Rectangle 11"/>
                <p:cNvSpPr>
                  <a:spLocks noChangeArrowheads="1"/>
                </p:cNvSpPr>
                <p:nvPr/>
              </p:nvSpPr>
              <p:spPr bwMode="auto">
                <a:xfrm>
                  <a:off x="2770" y="38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64" name="Rectangle 175"/>
                <p:cNvSpPr>
                  <a:spLocks noChangeArrowheads="1"/>
                </p:cNvSpPr>
                <p:nvPr/>
              </p:nvSpPr>
              <p:spPr bwMode="auto">
                <a:xfrm>
                  <a:off x="2727" y="38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178"/>
              <p:cNvGrpSpPr>
                <a:grpSpLocks/>
              </p:cNvGrpSpPr>
              <p:nvPr/>
            </p:nvGrpSpPr>
            <p:grpSpPr bwMode="auto">
              <a:xfrm>
                <a:off x="0" y="768"/>
                <a:ext cx="1617" cy="384"/>
                <a:chOff x="0" y="768"/>
                <a:chExt cx="1617" cy="384"/>
              </a:xfrm>
            </p:grpSpPr>
            <p:sp>
              <p:nvSpPr>
                <p:cNvPr id="39361" name="Rectangle 12"/>
                <p:cNvSpPr>
                  <a:spLocks noChangeArrowheads="1"/>
                </p:cNvSpPr>
                <p:nvPr/>
              </p:nvSpPr>
              <p:spPr bwMode="auto">
                <a:xfrm>
                  <a:off x="43" y="76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voljno pražnjenje-guska/lopata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62" name="Rectangle 177"/>
                <p:cNvSpPr>
                  <a:spLocks noChangeArrowheads="1"/>
                </p:cNvSpPr>
                <p:nvPr/>
              </p:nvSpPr>
              <p:spPr bwMode="auto">
                <a:xfrm>
                  <a:off x="0" y="76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180"/>
              <p:cNvGrpSpPr>
                <a:grpSpLocks/>
              </p:cNvGrpSpPr>
              <p:nvPr/>
            </p:nvGrpSpPr>
            <p:grpSpPr bwMode="auto">
              <a:xfrm>
                <a:off x="1617" y="768"/>
                <a:ext cx="370" cy="384"/>
                <a:chOff x="1617" y="768"/>
                <a:chExt cx="370" cy="384"/>
              </a:xfrm>
            </p:grpSpPr>
            <p:sp>
              <p:nvSpPr>
                <p:cNvPr id="39359" name="Rectangle 13"/>
                <p:cNvSpPr>
                  <a:spLocks noChangeArrowheads="1"/>
                </p:cNvSpPr>
                <p:nvPr/>
              </p:nvSpPr>
              <p:spPr bwMode="auto">
                <a:xfrm>
                  <a:off x="1660" y="7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60" name="Rectangle 179"/>
                <p:cNvSpPr>
                  <a:spLocks noChangeArrowheads="1"/>
                </p:cNvSpPr>
                <p:nvPr/>
              </p:nvSpPr>
              <p:spPr bwMode="auto">
                <a:xfrm>
                  <a:off x="1617" y="7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182"/>
              <p:cNvGrpSpPr>
                <a:grpSpLocks/>
              </p:cNvGrpSpPr>
              <p:nvPr/>
            </p:nvGrpSpPr>
            <p:grpSpPr bwMode="auto">
              <a:xfrm>
                <a:off x="1987" y="768"/>
                <a:ext cx="370" cy="384"/>
                <a:chOff x="1987" y="768"/>
                <a:chExt cx="370" cy="384"/>
              </a:xfrm>
            </p:grpSpPr>
            <p:sp>
              <p:nvSpPr>
                <p:cNvPr id="39357" name="Rectangle 14"/>
                <p:cNvSpPr>
                  <a:spLocks noChangeArrowheads="1"/>
                </p:cNvSpPr>
                <p:nvPr/>
              </p:nvSpPr>
              <p:spPr bwMode="auto">
                <a:xfrm>
                  <a:off x="2030" y="7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58" name="Rectangle 181"/>
                <p:cNvSpPr>
                  <a:spLocks noChangeArrowheads="1"/>
                </p:cNvSpPr>
                <p:nvPr/>
              </p:nvSpPr>
              <p:spPr bwMode="auto">
                <a:xfrm>
                  <a:off x="1987" y="7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184"/>
              <p:cNvGrpSpPr>
                <a:grpSpLocks/>
              </p:cNvGrpSpPr>
              <p:nvPr/>
            </p:nvGrpSpPr>
            <p:grpSpPr bwMode="auto">
              <a:xfrm>
                <a:off x="2357" y="768"/>
                <a:ext cx="370" cy="384"/>
                <a:chOff x="2357" y="768"/>
                <a:chExt cx="370" cy="384"/>
              </a:xfrm>
            </p:grpSpPr>
            <p:sp>
              <p:nvSpPr>
                <p:cNvPr id="39355" name="Rectangle 15"/>
                <p:cNvSpPr>
                  <a:spLocks noChangeArrowheads="1"/>
                </p:cNvSpPr>
                <p:nvPr/>
              </p:nvSpPr>
              <p:spPr bwMode="auto">
                <a:xfrm>
                  <a:off x="2400" y="7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56" name="Rectangle 183"/>
                <p:cNvSpPr>
                  <a:spLocks noChangeArrowheads="1"/>
                </p:cNvSpPr>
                <p:nvPr/>
              </p:nvSpPr>
              <p:spPr bwMode="auto">
                <a:xfrm>
                  <a:off x="2357" y="7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186"/>
              <p:cNvGrpSpPr>
                <a:grpSpLocks/>
              </p:cNvGrpSpPr>
              <p:nvPr/>
            </p:nvGrpSpPr>
            <p:grpSpPr bwMode="auto">
              <a:xfrm>
                <a:off x="2727" y="768"/>
                <a:ext cx="369" cy="384"/>
                <a:chOff x="2727" y="768"/>
                <a:chExt cx="369" cy="384"/>
              </a:xfrm>
            </p:grpSpPr>
            <p:sp>
              <p:nvSpPr>
                <p:cNvPr id="39353" name="Rectangle 16"/>
                <p:cNvSpPr>
                  <a:spLocks noChangeArrowheads="1"/>
                </p:cNvSpPr>
                <p:nvPr/>
              </p:nvSpPr>
              <p:spPr bwMode="auto">
                <a:xfrm>
                  <a:off x="2770" y="76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54" name="Rectangle 185"/>
                <p:cNvSpPr>
                  <a:spLocks noChangeArrowheads="1"/>
                </p:cNvSpPr>
                <p:nvPr/>
              </p:nvSpPr>
              <p:spPr bwMode="auto">
                <a:xfrm>
                  <a:off x="2727" y="76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188"/>
              <p:cNvGrpSpPr>
                <a:grpSpLocks/>
              </p:cNvGrpSpPr>
              <p:nvPr/>
            </p:nvGrpSpPr>
            <p:grpSpPr bwMode="auto">
              <a:xfrm>
                <a:off x="0" y="1152"/>
                <a:ext cx="1617" cy="384"/>
                <a:chOff x="0" y="1152"/>
                <a:chExt cx="1617" cy="384"/>
              </a:xfrm>
            </p:grpSpPr>
            <p:sp>
              <p:nvSpPr>
                <p:cNvPr id="39351" name="Rectangle 17"/>
                <p:cNvSpPr>
                  <a:spLocks noChangeArrowheads="1"/>
                </p:cNvSpPr>
                <p:nvPr/>
              </p:nvSpPr>
              <p:spPr bwMode="auto">
                <a:xfrm>
                  <a:off x="43" y="115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autonomna bešika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52" name="Rectangle 187"/>
                <p:cNvSpPr>
                  <a:spLocks noChangeArrowheads="1"/>
                </p:cNvSpPr>
                <p:nvPr/>
              </p:nvSpPr>
              <p:spPr bwMode="auto">
                <a:xfrm>
                  <a:off x="0" y="115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190"/>
              <p:cNvGrpSpPr>
                <a:grpSpLocks/>
              </p:cNvGrpSpPr>
              <p:nvPr/>
            </p:nvGrpSpPr>
            <p:grpSpPr bwMode="auto">
              <a:xfrm>
                <a:off x="1617" y="1152"/>
                <a:ext cx="370" cy="384"/>
                <a:chOff x="1617" y="1152"/>
                <a:chExt cx="370" cy="384"/>
              </a:xfrm>
            </p:grpSpPr>
            <p:sp>
              <p:nvSpPr>
                <p:cNvPr id="39349" name="Rectangle 18"/>
                <p:cNvSpPr>
                  <a:spLocks noChangeArrowheads="1"/>
                </p:cNvSpPr>
                <p:nvPr/>
              </p:nvSpPr>
              <p:spPr bwMode="auto">
                <a:xfrm>
                  <a:off x="1660" y="115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50" name="Rectangle 189"/>
                <p:cNvSpPr>
                  <a:spLocks noChangeArrowheads="1"/>
                </p:cNvSpPr>
                <p:nvPr/>
              </p:nvSpPr>
              <p:spPr bwMode="auto">
                <a:xfrm>
                  <a:off x="1617" y="115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192"/>
              <p:cNvGrpSpPr>
                <a:grpSpLocks/>
              </p:cNvGrpSpPr>
              <p:nvPr/>
            </p:nvGrpSpPr>
            <p:grpSpPr bwMode="auto">
              <a:xfrm>
                <a:off x="1987" y="1152"/>
                <a:ext cx="370" cy="384"/>
                <a:chOff x="1987" y="1152"/>
                <a:chExt cx="370" cy="384"/>
              </a:xfrm>
            </p:grpSpPr>
            <p:sp>
              <p:nvSpPr>
                <p:cNvPr id="39347" name="Rectangle 19"/>
                <p:cNvSpPr>
                  <a:spLocks noChangeArrowheads="1"/>
                </p:cNvSpPr>
                <p:nvPr/>
              </p:nvSpPr>
              <p:spPr bwMode="auto">
                <a:xfrm>
                  <a:off x="2030" y="115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48" name="Rectangle 191"/>
                <p:cNvSpPr>
                  <a:spLocks noChangeArrowheads="1"/>
                </p:cNvSpPr>
                <p:nvPr/>
              </p:nvSpPr>
              <p:spPr bwMode="auto">
                <a:xfrm>
                  <a:off x="1987" y="115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194"/>
              <p:cNvGrpSpPr>
                <a:grpSpLocks/>
              </p:cNvGrpSpPr>
              <p:nvPr/>
            </p:nvGrpSpPr>
            <p:grpSpPr bwMode="auto">
              <a:xfrm>
                <a:off x="2357" y="1152"/>
                <a:ext cx="370" cy="384"/>
                <a:chOff x="2357" y="1152"/>
                <a:chExt cx="370" cy="384"/>
              </a:xfrm>
            </p:grpSpPr>
            <p:sp>
              <p:nvSpPr>
                <p:cNvPr id="39345" name="Rectangle 20"/>
                <p:cNvSpPr>
                  <a:spLocks noChangeArrowheads="1"/>
                </p:cNvSpPr>
                <p:nvPr/>
              </p:nvSpPr>
              <p:spPr bwMode="auto">
                <a:xfrm>
                  <a:off x="2400" y="115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46" name="Rectangle 193"/>
                <p:cNvSpPr>
                  <a:spLocks noChangeArrowheads="1"/>
                </p:cNvSpPr>
                <p:nvPr/>
              </p:nvSpPr>
              <p:spPr bwMode="auto">
                <a:xfrm>
                  <a:off x="2357" y="115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196"/>
              <p:cNvGrpSpPr>
                <a:grpSpLocks/>
              </p:cNvGrpSpPr>
              <p:nvPr/>
            </p:nvGrpSpPr>
            <p:grpSpPr bwMode="auto">
              <a:xfrm>
                <a:off x="2727" y="1152"/>
                <a:ext cx="369" cy="384"/>
                <a:chOff x="2727" y="1152"/>
                <a:chExt cx="369" cy="384"/>
              </a:xfrm>
            </p:grpSpPr>
            <p:sp>
              <p:nvSpPr>
                <p:cNvPr id="39343" name="Rectangle 21"/>
                <p:cNvSpPr>
                  <a:spLocks noChangeArrowheads="1"/>
                </p:cNvSpPr>
                <p:nvPr/>
              </p:nvSpPr>
              <p:spPr bwMode="auto">
                <a:xfrm>
                  <a:off x="2770" y="115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44" name="Rectangle 195"/>
                <p:cNvSpPr>
                  <a:spLocks noChangeArrowheads="1"/>
                </p:cNvSpPr>
                <p:nvPr/>
              </p:nvSpPr>
              <p:spPr bwMode="auto">
                <a:xfrm>
                  <a:off x="2727" y="115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198"/>
              <p:cNvGrpSpPr>
                <a:grpSpLocks/>
              </p:cNvGrpSpPr>
              <p:nvPr/>
            </p:nvGrpSpPr>
            <p:grpSpPr bwMode="auto">
              <a:xfrm>
                <a:off x="0" y="1536"/>
                <a:ext cx="1617" cy="384"/>
                <a:chOff x="0" y="1536"/>
                <a:chExt cx="1617" cy="384"/>
              </a:xfrm>
            </p:grpSpPr>
            <p:sp>
              <p:nvSpPr>
                <p:cNvPr id="39341" name="Rectangle 22"/>
                <p:cNvSpPr>
                  <a:spLocks noChangeArrowheads="1"/>
                </p:cNvSpPr>
                <p:nvPr/>
              </p:nvSpPr>
              <p:spPr bwMode="auto">
                <a:xfrm>
                  <a:off x="43" y="153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Crede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42" name="Rectangle 197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200"/>
              <p:cNvGrpSpPr>
                <a:grpSpLocks/>
              </p:cNvGrpSpPr>
              <p:nvPr/>
            </p:nvGrpSpPr>
            <p:grpSpPr bwMode="auto">
              <a:xfrm>
                <a:off x="1617" y="1536"/>
                <a:ext cx="370" cy="384"/>
                <a:chOff x="1617" y="1536"/>
                <a:chExt cx="370" cy="384"/>
              </a:xfrm>
            </p:grpSpPr>
            <p:sp>
              <p:nvSpPr>
                <p:cNvPr id="39339" name="Rectangle 23"/>
                <p:cNvSpPr>
                  <a:spLocks noChangeArrowheads="1"/>
                </p:cNvSpPr>
                <p:nvPr/>
              </p:nvSpPr>
              <p:spPr bwMode="auto">
                <a:xfrm>
                  <a:off x="1660" y="153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40" name="Rectangle 199"/>
                <p:cNvSpPr>
                  <a:spLocks noChangeArrowheads="1"/>
                </p:cNvSpPr>
                <p:nvPr/>
              </p:nvSpPr>
              <p:spPr bwMode="auto">
                <a:xfrm>
                  <a:off x="1617" y="153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202"/>
              <p:cNvGrpSpPr>
                <a:grpSpLocks/>
              </p:cNvGrpSpPr>
              <p:nvPr/>
            </p:nvGrpSpPr>
            <p:grpSpPr bwMode="auto">
              <a:xfrm>
                <a:off x="1987" y="1536"/>
                <a:ext cx="370" cy="384"/>
                <a:chOff x="1987" y="1536"/>
                <a:chExt cx="370" cy="384"/>
              </a:xfrm>
            </p:grpSpPr>
            <p:sp>
              <p:nvSpPr>
                <p:cNvPr id="39337" name="Rectangle 24"/>
                <p:cNvSpPr>
                  <a:spLocks noChangeArrowheads="1"/>
                </p:cNvSpPr>
                <p:nvPr/>
              </p:nvSpPr>
              <p:spPr bwMode="auto">
                <a:xfrm>
                  <a:off x="2030" y="153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38" name="Rectangle 201"/>
                <p:cNvSpPr>
                  <a:spLocks noChangeArrowheads="1"/>
                </p:cNvSpPr>
                <p:nvPr/>
              </p:nvSpPr>
              <p:spPr bwMode="auto">
                <a:xfrm>
                  <a:off x="1987" y="153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40" name="Group 204"/>
              <p:cNvGrpSpPr>
                <a:grpSpLocks/>
              </p:cNvGrpSpPr>
              <p:nvPr/>
            </p:nvGrpSpPr>
            <p:grpSpPr bwMode="auto">
              <a:xfrm>
                <a:off x="2357" y="1536"/>
                <a:ext cx="370" cy="384"/>
                <a:chOff x="2357" y="1536"/>
                <a:chExt cx="370" cy="384"/>
              </a:xfrm>
            </p:grpSpPr>
            <p:sp>
              <p:nvSpPr>
                <p:cNvPr id="39335" name="Rectangle 25"/>
                <p:cNvSpPr>
                  <a:spLocks noChangeArrowheads="1"/>
                </p:cNvSpPr>
                <p:nvPr/>
              </p:nvSpPr>
              <p:spPr bwMode="auto">
                <a:xfrm>
                  <a:off x="2400" y="153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36" name="Rectangle 203"/>
                <p:cNvSpPr>
                  <a:spLocks noChangeArrowheads="1"/>
                </p:cNvSpPr>
                <p:nvPr/>
              </p:nvSpPr>
              <p:spPr bwMode="auto">
                <a:xfrm>
                  <a:off x="2357" y="153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41" name="Group 206"/>
              <p:cNvGrpSpPr>
                <a:grpSpLocks/>
              </p:cNvGrpSpPr>
              <p:nvPr/>
            </p:nvGrpSpPr>
            <p:grpSpPr bwMode="auto">
              <a:xfrm>
                <a:off x="2727" y="1536"/>
                <a:ext cx="369" cy="384"/>
                <a:chOff x="2727" y="1536"/>
                <a:chExt cx="369" cy="384"/>
              </a:xfrm>
            </p:grpSpPr>
            <p:sp>
              <p:nvSpPr>
                <p:cNvPr id="39333" name="Rectangle 26"/>
                <p:cNvSpPr>
                  <a:spLocks noChangeArrowheads="1"/>
                </p:cNvSpPr>
                <p:nvPr/>
              </p:nvSpPr>
              <p:spPr bwMode="auto">
                <a:xfrm>
                  <a:off x="2770" y="153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34" name="Rectangle 205"/>
                <p:cNvSpPr>
                  <a:spLocks noChangeArrowheads="1"/>
                </p:cNvSpPr>
                <p:nvPr/>
              </p:nvSpPr>
              <p:spPr bwMode="auto">
                <a:xfrm>
                  <a:off x="2727" y="153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42" name="Group 208"/>
              <p:cNvGrpSpPr>
                <a:grpSpLocks/>
              </p:cNvGrpSpPr>
              <p:nvPr/>
            </p:nvGrpSpPr>
            <p:grpSpPr bwMode="auto">
              <a:xfrm>
                <a:off x="0" y="1920"/>
                <a:ext cx="1617" cy="384"/>
                <a:chOff x="0" y="1920"/>
                <a:chExt cx="1617" cy="384"/>
              </a:xfrm>
            </p:grpSpPr>
            <p:sp>
              <p:nvSpPr>
                <p:cNvPr id="39331" name="Rectangle 27"/>
                <p:cNvSpPr>
                  <a:spLocks noChangeArrowheads="1"/>
                </p:cNvSpPr>
                <p:nvPr/>
              </p:nvSpPr>
              <p:spPr bwMode="auto">
                <a:xfrm>
                  <a:off x="43" y="192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povremeni kateter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32" name="Rectangle 207"/>
                <p:cNvSpPr>
                  <a:spLocks noChangeArrowheads="1"/>
                </p:cNvSpPr>
                <p:nvPr/>
              </p:nvSpPr>
              <p:spPr bwMode="auto">
                <a:xfrm>
                  <a:off x="0" y="192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43" name="Group 210"/>
              <p:cNvGrpSpPr>
                <a:grpSpLocks/>
              </p:cNvGrpSpPr>
              <p:nvPr/>
            </p:nvGrpSpPr>
            <p:grpSpPr bwMode="auto">
              <a:xfrm>
                <a:off x="1617" y="1920"/>
                <a:ext cx="370" cy="384"/>
                <a:chOff x="1617" y="1920"/>
                <a:chExt cx="370" cy="384"/>
              </a:xfrm>
            </p:grpSpPr>
            <p:sp>
              <p:nvSpPr>
                <p:cNvPr id="39329" name="Rectangle 28"/>
                <p:cNvSpPr>
                  <a:spLocks noChangeArrowheads="1"/>
                </p:cNvSpPr>
                <p:nvPr/>
              </p:nvSpPr>
              <p:spPr bwMode="auto">
                <a:xfrm>
                  <a:off x="1660" y="192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30" name="Rectangle 209"/>
                <p:cNvSpPr>
                  <a:spLocks noChangeArrowheads="1"/>
                </p:cNvSpPr>
                <p:nvPr/>
              </p:nvSpPr>
              <p:spPr bwMode="auto">
                <a:xfrm>
                  <a:off x="1617" y="192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44" name="Group 212"/>
              <p:cNvGrpSpPr>
                <a:grpSpLocks/>
              </p:cNvGrpSpPr>
              <p:nvPr/>
            </p:nvGrpSpPr>
            <p:grpSpPr bwMode="auto">
              <a:xfrm>
                <a:off x="1987" y="1920"/>
                <a:ext cx="370" cy="384"/>
                <a:chOff x="1987" y="1920"/>
                <a:chExt cx="370" cy="384"/>
              </a:xfrm>
            </p:grpSpPr>
            <p:sp>
              <p:nvSpPr>
                <p:cNvPr id="39327" name="Rectangle 29"/>
                <p:cNvSpPr>
                  <a:spLocks noChangeArrowheads="1"/>
                </p:cNvSpPr>
                <p:nvPr/>
              </p:nvSpPr>
              <p:spPr bwMode="auto">
                <a:xfrm>
                  <a:off x="2030" y="192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28" name="Rectangle 211"/>
                <p:cNvSpPr>
                  <a:spLocks noChangeArrowheads="1"/>
                </p:cNvSpPr>
                <p:nvPr/>
              </p:nvSpPr>
              <p:spPr bwMode="auto">
                <a:xfrm>
                  <a:off x="1987" y="192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45" name="Group 214"/>
              <p:cNvGrpSpPr>
                <a:grpSpLocks/>
              </p:cNvGrpSpPr>
              <p:nvPr/>
            </p:nvGrpSpPr>
            <p:grpSpPr bwMode="auto">
              <a:xfrm>
                <a:off x="2357" y="1920"/>
                <a:ext cx="370" cy="384"/>
                <a:chOff x="2357" y="1920"/>
                <a:chExt cx="370" cy="384"/>
              </a:xfrm>
            </p:grpSpPr>
            <p:sp>
              <p:nvSpPr>
                <p:cNvPr id="39325" name="Rectangle 30"/>
                <p:cNvSpPr>
                  <a:spLocks noChangeArrowheads="1"/>
                </p:cNvSpPr>
                <p:nvPr/>
              </p:nvSpPr>
              <p:spPr bwMode="auto">
                <a:xfrm>
                  <a:off x="2400" y="192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26" name="Rectangle 213"/>
                <p:cNvSpPr>
                  <a:spLocks noChangeArrowheads="1"/>
                </p:cNvSpPr>
                <p:nvPr/>
              </p:nvSpPr>
              <p:spPr bwMode="auto">
                <a:xfrm>
                  <a:off x="2357" y="192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46" name="Group 216"/>
              <p:cNvGrpSpPr>
                <a:grpSpLocks/>
              </p:cNvGrpSpPr>
              <p:nvPr/>
            </p:nvGrpSpPr>
            <p:grpSpPr bwMode="auto">
              <a:xfrm>
                <a:off x="2727" y="1920"/>
                <a:ext cx="369" cy="384"/>
                <a:chOff x="2727" y="1920"/>
                <a:chExt cx="369" cy="384"/>
              </a:xfrm>
            </p:grpSpPr>
            <p:sp>
              <p:nvSpPr>
                <p:cNvPr id="39323" name="Rectangle 31"/>
                <p:cNvSpPr>
                  <a:spLocks noChangeArrowheads="1"/>
                </p:cNvSpPr>
                <p:nvPr/>
              </p:nvSpPr>
              <p:spPr bwMode="auto">
                <a:xfrm>
                  <a:off x="2770" y="192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24" name="Rectangle 215"/>
                <p:cNvSpPr>
                  <a:spLocks noChangeArrowheads="1"/>
                </p:cNvSpPr>
                <p:nvPr/>
              </p:nvSpPr>
              <p:spPr bwMode="auto">
                <a:xfrm>
                  <a:off x="2727" y="192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47" name="Group 218"/>
              <p:cNvGrpSpPr>
                <a:grpSpLocks/>
              </p:cNvGrpSpPr>
              <p:nvPr/>
            </p:nvGrpSpPr>
            <p:grpSpPr bwMode="auto">
              <a:xfrm>
                <a:off x="0" y="2304"/>
                <a:ext cx="1617" cy="384"/>
                <a:chOff x="0" y="2304"/>
                <a:chExt cx="1617" cy="384"/>
              </a:xfrm>
            </p:grpSpPr>
            <p:sp>
              <p:nvSpPr>
                <p:cNvPr id="39321" name="Rectangle 32"/>
                <p:cNvSpPr>
                  <a:spLocks noChangeArrowheads="1"/>
                </p:cNvSpPr>
                <p:nvPr/>
              </p:nvSpPr>
              <p:spPr bwMode="auto">
                <a:xfrm>
                  <a:off x="43" y="230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stalni kateter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22" name="Rectangle 217"/>
                <p:cNvSpPr>
                  <a:spLocks noChangeArrowheads="1"/>
                </p:cNvSpPr>
                <p:nvPr/>
              </p:nvSpPr>
              <p:spPr bwMode="auto">
                <a:xfrm>
                  <a:off x="0" y="230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48" name="Group 220"/>
              <p:cNvGrpSpPr>
                <a:grpSpLocks/>
              </p:cNvGrpSpPr>
              <p:nvPr/>
            </p:nvGrpSpPr>
            <p:grpSpPr bwMode="auto">
              <a:xfrm>
                <a:off x="1617" y="2304"/>
                <a:ext cx="370" cy="384"/>
                <a:chOff x="1617" y="2304"/>
                <a:chExt cx="370" cy="384"/>
              </a:xfrm>
            </p:grpSpPr>
            <p:sp>
              <p:nvSpPr>
                <p:cNvPr id="39319" name="Rectangle 33"/>
                <p:cNvSpPr>
                  <a:spLocks noChangeArrowheads="1"/>
                </p:cNvSpPr>
                <p:nvPr/>
              </p:nvSpPr>
              <p:spPr bwMode="auto">
                <a:xfrm>
                  <a:off x="1660" y="230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20" name="Rectangle 219"/>
                <p:cNvSpPr>
                  <a:spLocks noChangeArrowheads="1"/>
                </p:cNvSpPr>
                <p:nvPr/>
              </p:nvSpPr>
              <p:spPr bwMode="auto">
                <a:xfrm>
                  <a:off x="1617" y="230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49" name="Group 222"/>
              <p:cNvGrpSpPr>
                <a:grpSpLocks/>
              </p:cNvGrpSpPr>
              <p:nvPr/>
            </p:nvGrpSpPr>
            <p:grpSpPr bwMode="auto">
              <a:xfrm>
                <a:off x="1987" y="2304"/>
                <a:ext cx="370" cy="384"/>
                <a:chOff x="1987" y="2304"/>
                <a:chExt cx="370" cy="384"/>
              </a:xfrm>
            </p:grpSpPr>
            <p:sp>
              <p:nvSpPr>
                <p:cNvPr id="39317" name="Rectangle 34"/>
                <p:cNvSpPr>
                  <a:spLocks noChangeArrowheads="1"/>
                </p:cNvSpPr>
                <p:nvPr/>
              </p:nvSpPr>
              <p:spPr bwMode="auto">
                <a:xfrm>
                  <a:off x="2030" y="230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18" name="Rectangle 221"/>
                <p:cNvSpPr>
                  <a:spLocks noChangeArrowheads="1"/>
                </p:cNvSpPr>
                <p:nvPr/>
              </p:nvSpPr>
              <p:spPr bwMode="auto">
                <a:xfrm>
                  <a:off x="1987" y="230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50" name="Group 224"/>
              <p:cNvGrpSpPr>
                <a:grpSpLocks/>
              </p:cNvGrpSpPr>
              <p:nvPr/>
            </p:nvGrpSpPr>
            <p:grpSpPr bwMode="auto">
              <a:xfrm>
                <a:off x="2357" y="2304"/>
                <a:ext cx="370" cy="384"/>
                <a:chOff x="2357" y="2304"/>
                <a:chExt cx="370" cy="384"/>
              </a:xfrm>
            </p:grpSpPr>
            <p:sp>
              <p:nvSpPr>
                <p:cNvPr id="39315" name="Rectangle 35"/>
                <p:cNvSpPr>
                  <a:spLocks noChangeArrowheads="1"/>
                </p:cNvSpPr>
                <p:nvPr/>
              </p:nvSpPr>
              <p:spPr bwMode="auto">
                <a:xfrm>
                  <a:off x="2400" y="230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16" name="Rectangle 223"/>
                <p:cNvSpPr>
                  <a:spLocks noChangeArrowheads="1"/>
                </p:cNvSpPr>
                <p:nvPr/>
              </p:nvSpPr>
              <p:spPr bwMode="auto">
                <a:xfrm>
                  <a:off x="2357" y="230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51" name="Group 226"/>
              <p:cNvGrpSpPr>
                <a:grpSpLocks/>
              </p:cNvGrpSpPr>
              <p:nvPr/>
            </p:nvGrpSpPr>
            <p:grpSpPr bwMode="auto">
              <a:xfrm>
                <a:off x="2727" y="2304"/>
                <a:ext cx="369" cy="384"/>
                <a:chOff x="2727" y="2304"/>
                <a:chExt cx="369" cy="384"/>
              </a:xfrm>
            </p:grpSpPr>
            <p:sp>
              <p:nvSpPr>
                <p:cNvPr id="39313" name="Rectangle 36"/>
                <p:cNvSpPr>
                  <a:spLocks noChangeArrowheads="1"/>
                </p:cNvSpPr>
                <p:nvPr/>
              </p:nvSpPr>
              <p:spPr bwMode="auto">
                <a:xfrm>
                  <a:off x="2770" y="230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14" name="Rectangle 225"/>
                <p:cNvSpPr>
                  <a:spLocks noChangeArrowheads="1"/>
                </p:cNvSpPr>
                <p:nvPr/>
              </p:nvSpPr>
              <p:spPr bwMode="auto">
                <a:xfrm>
                  <a:off x="2727" y="230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52" name="Group 228"/>
              <p:cNvGrpSpPr>
                <a:grpSpLocks/>
              </p:cNvGrpSpPr>
              <p:nvPr/>
            </p:nvGrpSpPr>
            <p:grpSpPr bwMode="auto">
              <a:xfrm>
                <a:off x="0" y="2688"/>
                <a:ext cx="1617" cy="384"/>
                <a:chOff x="0" y="2688"/>
                <a:chExt cx="1617" cy="384"/>
              </a:xfrm>
            </p:grpSpPr>
            <p:sp>
              <p:nvSpPr>
                <p:cNvPr id="39311" name="Rectangle 37"/>
                <p:cNvSpPr>
                  <a:spLocks noChangeArrowheads="1"/>
                </p:cNvSpPr>
                <p:nvPr/>
              </p:nvSpPr>
              <p:spPr bwMode="auto">
                <a:xfrm>
                  <a:off x="43" y="268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ilealna bešika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12" name="Rectangle 227"/>
                <p:cNvSpPr>
                  <a:spLocks noChangeArrowheads="1"/>
                </p:cNvSpPr>
                <p:nvPr/>
              </p:nvSpPr>
              <p:spPr bwMode="auto">
                <a:xfrm>
                  <a:off x="0" y="268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53" name="Group 230"/>
              <p:cNvGrpSpPr>
                <a:grpSpLocks/>
              </p:cNvGrpSpPr>
              <p:nvPr/>
            </p:nvGrpSpPr>
            <p:grpSpPr bwMode="auto">
              <a:xfrm>
                <a:off x="1617" y="2688"/>
                <a:ext cx="370" cy="384"/>
                <a:chOff x="1617" y="2688"/>
                <a:chExt cx="370" cy="384"/>
              </a:xfrm>
            </p:grpSpPr>
            <p:sp>
              <p:nvSpPr>
                <p:cNvPr id="39309" name="Rectangle 38"/>
                <p:cNvSpPr>
                  <a:spLocks noChangeArrowheads="1"/>
                </p:cNvSpPr>
                <p:nvPr/>
              </p:nvSpPr>
              <p:spPr bwMode="auto">
                <a:xfrm>
                  <a:off x="1660" y="268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10" name="Rectangle 229"/>
                <p:cNvSpPr>
                  <a:spLocks noChangeArrowheads="1"/>
                </p:cNvSpPr>
                <p:nvPr/>
              </p:nvSpPr>
              <p:spPr bwMode="auto">
                <a:xfrm>
                  <a:off x="1617" y="268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54" name="Group 232"/>
              <p:cNvGrpSpPr>
                <a:grpSpLocks/>
              </p:cNvGrpSpPr>
              <p:nvPr/>
            </p:nvGrpSpPr>
            <p:grpSpPr bwMode="auto">
              <a:xfrm>
                <a:off x="1987" y="2688"/>
                <a:ext cx="370" cy="384"/>
                <a:chOff x="1987" y="2688"/>
                <a:chExt cx="370" cy="384"/>
              </a:xfrm>
            </p:grpSpPr>
            <p:sp>
              <p:nvSpPr>
                <p:cNvPr id="39307" name="Rectangle 39"/>
                <p:cNvSpPr>
                  <a:spLocks noChangeArrowheads="1"/>
                </p:cNvSpPr>
                <p:nvPr/>
              </p:nvSpPr>
              <p:spPr bwMode="auto">
                <a:xfrm>
                  <a:off x="2030" y="268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08" name="Rectangle 231"/>
                <p:cNvSpPr>
                  <a:spLocks noChangeArrowheads="1"/>
                </p:cNvSpPr>
                <p:nvPr/>
              </p:nvSpPr>
              <p:spPr bwMode="auto">
                <a:xfrm>
                  <a:off x="1987" y="268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55" name="Group 234"/>
              <p:cNvGrpSpPr>
                <a:grpSpLocks/>
              </p:cNvGrpSpPr>
              <p:nvPr/>
            </p:nvGrpSpPr>
            <p:grpSpPr bwMode="auto">
              <a:xfrm>
                <a:off x="2357" y="2688"/>
                <a:ext cx="370" cy="384"/>
                <a:chOff x="2357" y="2688"/>
                <a:chExt cx="370" cy="384"/>
              </a:xfrm>
            </p:grpSpPr>
            <p:sp>
              <p:nvSpPr>
                <p:cNvPr id="39305" name="Rectangle 40"/>
                <p:cNvSpPr>
                  <a:spLocks noChangeArrowheads="1"/>
                </p:cNvSpPr>
                <p:nvPr/>
              </p:nvSpPr>
              <p:spPr bwMode="auto">
                <a:xfrm>
                  <a:off x="2400" y="268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06" name="Rectangle 233"/>
                <p:cNvSpPr>
                  <a:spLocks noChangeArrowheads="1"/>
                </p:cNvSpPr>
                <p:nvPr/>
              </p:nvSpPr>
              <p:spPr bwMode="auto">
                <a:xfrm>
                  <a:off x="2357" y="268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56" name="Group 236"/>
              <p:cNvGrpSpPr>
                <a:grpSpLocks/>
              </p:cNvGrpSpPr>
              <p:nvPr/>
            </p:nvGrpSpPr>
            <p:grpSpPr bwMode="auto">
              <a:xfrm>
                <a:off x="2727" y="2688"/>
                <a:ext cx="369" cy="384"/>
                <a:chOff x="2727" y="2688"/>
                <a:chExt cx="369" cy="384"/>
              </a:xfrm>
            </p:grpSpPr>
            <p:sp>
              <p:nvSpPr>
                <p:cNvPr id="39303" name="Rectangle 41"/>
                <p:cNvSpPr>
                  <a:spLocks noChangeArrowheads="1"/>
                </p:cNvSpPr>
                <p:nvPr/>
              </p:nvSpPr>
              <p:spPr bwMode="auto">
                <a:xfrm>
                  <a:off x="2770" y="268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304" name="Rectangle 235"/>
                <p:cNvSpPr>
                  <a:spLocks noChangeArrowheads="1"/>
                </p:cNvSpPr>
                <p:nvPr/>
              </p:nvSpPr>
              <p:spPr bwMode="auto">
                <a:xfrm>
                  <a:off x="2727" y="268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057" name="Group 240"/>
              <p:cNvGrpSpPr>
                <a:grpSpLocks/>
              </p:cNvGrpSpPr>
              <p:nvPr/>
            </p:nvGrpSpPr>
            <p:grpSpPr bwMode="auto">
              <a:xfrm>
                <a:off x="0" y="3072"/>
                <a:ext cx="1617" cy="384"/>
                <a:chOff x="0" y="3072"/>
                <a:chExt cx="1617" cy="384"/>
              </a:xfrm>
            </p:grpSpPr>
            <p:sp>
              <p:nvSpPr>
                <p:cNvPr id="39299" name="Rectangle 239"/>
                <p:cNvSpPr>
                  <a:spLocks noChangeArrowheads="1"/>
                </p:cNvSpPr>
                <p:nvPr/>
              </p:nvSpPr>
              <p:spPr bwMode="auto">
                <a:xfrm>
                  <a:off x="0" y="3072"/>
                  <a:ext cx="1617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058" name="Group 238"/>
                <p:cNvGrpSpPr>
                  <a:grpSpLocks/>
                </p:cNvGrpSpPr>
                <p:nvPr/>
              </p:nvGrpSpPr>
              <p:grpSpPr bwMode="auto">
                <a:xfrm>
                  <a:off x="0" y="3072"/>
                  <a:ext cx="1617" cy="384"/>
                  <a:chOff x="0" y="3072"/>
                  <a:chExt cx="1617" cy="384"/>
                </a:xfrm>
              </p:grpSpPr>
              <p:sp>
                <p:nvSpPr>
                  <p:cNvPr id="39301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3072"/>
                    <a:ext cx="1531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 b="1">
                        <a:latin typeface="Vagrounded Light YU" pitchFamily="34" charset="0"/>
                        <a:cs typeface="Times New Roman" pitchFamily="18" charset="0"/>
                      </a:rPr>
                      <a:t>Pražnjenje creva (24 poena)</a:t>
                    </a:r>
                    <a:endParaRPr lang="en-US" sz="1400">
                      <a:latin typeface="Vagrounded Light YU" pitchFamily="34" charset="0"/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302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072"/>
                    <a:ext cx="1617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059" name="Group 244"/>
              <p:cNvGrpSpPr>
                <a:grpSpLocks/>
              </p:cNvGrpSpPr>
              <p:nvPr/>
            </p:nvGrpSpPr>
            <p:grpSpPr bwMode="auto">
              <a:xfrm>
                <a:off x="1617" y="3072"/>
                <a:ext cx="370" cy="384"/>
                <a:chOff x="1617" y="3072"/>
                <a:chExt cx="370" cy="384"/>
              </a:xfrm>
            </p:grpSpPr>
            <p:sp>
              <p:nvSpPr>
                <p:cNvPr id="39295" name="Rectangle 243"/>
                <p:cNvSpPr>
                  <a:spLocks noChangeArrowheads="1"/>
                </p:cNvSpPr>
                <p:nvPr/>
              </p:nvSpPr>
              <p:spPr bwMode="auto">
                <a:xfrm>
                  <a:off x="1617" y="3072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060" name="Group 242"/>
                <p:cNvGrpSpPr>
                  <a:grpSpLocks/>
                </p:cNvGrpSpPr>
                <p:nvPr/>
              </p:nvGrpSpPr>
              <p:grpSpPr bwMode="auto">
                <a:xfrm>
                  <a:off x="1617" y="3072"/>
                  <a:ext cx="370" cy="384"/>
                  <a:chOff x="1617" y="3072"/>
                  <a:chExt cx="370" cy="384"/>
                </a:xfrm>
              </p:grpSpPr>
              <p:sp>
                <p:nvSpPr>
                  <p:cNvPr id="39297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660" y="3072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298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1617" y="3072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061" name="Group 248"/>
              <p:cNvGrpSpPr>
                <a:grpSpLocks/>
              </p:cNvGrpSpPr>
              <p:nvPr/>
            </p:nvGrpSpPr>
            <p:grpSpPr bwMode="auto">
              <a:xfrm>
                <a:off x="1987" y="3072"/>
                <a:ext cx="370" cy="384"/>
                <a:chOff x="1987" y="3072"/>
                <a:chExt cx="370" cy="384"/>
              </a:xfrm>
            </p:grpSpPr>
            <p:sp>
              <p:nvSpPr>
                <p:cNvPr id="39291" name="Rectangle 247"/>
                <p:cNvSpPr>
                  <a:spLocks noChangeArrowheads="1"/>
                </p:cNvSpPr>
                <p:nvPr/>
              </p:nvSpPr>
              <p:spPr bwMode="auto">
                <a:xfrm>
                  <a:off x="1987" y="3072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062" name="Group 246"/>
                <p:cNvGrpSpPr>
                  <a:grpSpLocks/>
                </p:cNvGrpSpPr>
                <p:nvPr/>
              </p:nvGrpSpPr>
              <p:grpSpPr bwMode="auto">
                <a:xfrm>
                  <a:off x="1987" y="3072"/>
                  <a:ext cx="370" cy="384"/>
                  <a:chOff x="1987" y="3072"/>
                  <a:chExt cx="370" cy="384"/>
                </a:xfrm>
              </p:grpSpPr>
              <p:sp>
                <p:nvSpPr>
                  <p:cNvPr id="39293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3072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294" name="Rectangle 245"/>
                  <p:cNvSpPr>
                    <a:spLocks noChangeArrowheads="1"/>
                  </p:cNvSpPr>
                  <p:nvPr/>
                </p:nvSpPr>
                <p:spPr bwMode="auto">
                  <a:xfrm>
                    <a:off x="1987" y="3072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064" name="Group 252"/>
              <p:cNvGrpSpPr>
                <a:grpSpLocks/>
              </p:cNvGrpSpPr>
              <p:nvPr/>
            </p:nvGrpSpPr>
            <p:grpSpPr bwMode="auto">
              <a:xfrm>
                <a:off x="2357" y="3072"/>
                <a:ext cx="370" cy="384"/>
                <a:chOff x="2357" y="3072"/>
                <a:chExt cx="370" cy="384"/>
              </a:xfrm>
            </p:grpSpPr>
            <p:sp>
              <p:nvSpPr>
                <p:cNvPr id="39287" name="Rectangle 251"/>
                <p:cNvSpPr>
                  <a:spLocks noChangeArrowheads="1"/>
                </p:cNvSpPr>
                <p:nvPr/>
              </p:nvSpPr>
              <p:spPr bwMode="auto">
                <a:xfrm>
                  <a:off x="2357" y="3072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068" name="Group 250"/>
                <p:cNvGrpSpPr>
                  <a:grpSpLocks/>
                </p:cNvGrpSpPr>
                <p:nvPr/>
              </p:nvGrpSpPr>
              <p:grpSpPr bwMode="auto">
                <a:xfrm>
                  <a:off x="2357" y="3072"/>
                  <a:ext cx="370" cy="384"/>
                  <a:chOff x="2357" y="3072"/>
                  <a:chExt cx="370" cy="384"/>
                </a:xfrm>
              </p:grpSpPr>
              <p:sp>
                <p:nvSpPr>
                  <p:cNvPr id="39289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3072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290" name="Rectangle 249"/>
                  <p:cNvSpPr>
                    <a:spLocks noChangeArrowheads="1"/>
                  </p:cNvSpPr>
                  <p:nvPr/>
                </p:nvSpPr>
                <p:spPr bwMode="auto">
                  <a:xfrm>
                    <a:off x="2357" y="3072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072" name="Group 256"/>
              <p:cNvGrpSpPr>
                <a:grpSpLocks/>
              </p:cNvGrpSpPr>
              <p:nvPr/>
            </p:nvGrpSpPr>
            <p:grpSpPr bwMode="auto">
              <a:xfrm>
                <a:off x="2727" y="3072"/>
                <a:ext cx="369" cy="384"/>
                <a:chOff x="2727" y="3072"/>
                <a:chExt cx="369" cy="384"/>
              </a:xfrm>
            </p:grpSpPr>
            <p:sp>
              <p:nvSpPr>
                <p:cNvPr id="39283" name="Rectangle 255"/>
                <p:cNvSpPr>
                  <a:spLocks noChangeArrowheads="1"/>
                </p:cNvSpPr>
                <p:nvPr/>
              </p:nvSpPr>
              <p:spPr bwMode="auto">
                <a:xfrm>
                  <a:off x="2727" y="3072"/>
                  <a:ext cx="369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076" name="Group 254"/>
                <p:cNvGrpSpPr>
                  <a:grpSpLocks/>
                </p:cNvGrpSpPr>
                <p:nvPr/>
              </p:nvGrpSpPr>
              <p:grpSpPr bwMode="auto">
                <a:xfrm>
                  <a:off x="2727" y="3072"/>
                  <a:ext cx="369" cy="384"/>
                  <a:chOff x="2727" y="3072"/>
                  <a:chExt cx="369" cy="384"/>
                </a:xfrm>
              </p:grpSpPr>
              <p:sp>
                <p:nvSpPr>
                  <p:cNvPr id="39285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70" y="3072"/>
                    <a:ext cx="283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286" name="Rectangle 253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3072"/>
                    <a:ext cx="369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080" name="Group 258"/>
              <p:cNvGrpSpPr>
                <a:grpSpLocks/>
              </p:cNvGrpSpPr>
              <p:nvPr/>
            </p:nvGrpSpPr>
            <p:grpSpPr bwMode="auto">
              <a:xfrm>
                <a:off x="0" y="3456"/>
                <a:ext cx="1617" cy="384"/>
                <a:chOff x="0" y="3456"/>
                <a:chExt cx="1617" cy="384"/>
              </a:xfrm>
            </p:grpSpPr>
            <p:sp>
              <p:nvSpPr>
                <p:cNvPr id="39281" name="Rectangle 47"/>
                <p:cNvSpPr>
                  <a:spLocks noChangeArrowheads="1"/>
                </p:cNvSpPr>
                <p:nvPr/>
              </p:nvSpPr>
              <p:spPr bwMode="auto">
                <a:xfrm>
                  <a:off x="43" y="345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kompletna kontrola-toalet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82" name="Rectangle 257"/>
                <p:cNvSpPr>
                  <a:spLocks noChangeArrowheads="1"/>
                </p:cNvSpPr>
                <p:nvPr/>
              </p:nvSpPr>
              <p:spPr bwMode="auto">
                <a:xfrm>
                  <a:off x="0" y="345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184" name="Group 260"/>
              <p:cNvGrpSpPr>
                <a:grpSpLocks/>
              </p:cNvGrpSpPr>
              <p:nvPr/>
            </p:nvGrpSpPr>
            <p:grpSpPr bwMode="auto">
              <a:xfrm>
                <a:off x="1617" y="3456"/>
                <a:ext cx="370" cy="384"/>
                <a:chOff x="1617" y="3456"/>
                <a:chExt cx="370" cy="384"/>
              </a:xfrm>
            </p:grpSpPr>
            <p:sp>
              <p:nvSpPr>
                <p:cNvPr id="39279" name="Rectangle 48"/>
                <p:cNvSpPr>
                  <a:spLocks noChangeArrowheads="1"/>
                </p:cNvSpPr>
                <p:nvPr/>
              </p:nvSpPr>
              <p:spPr bwMode="auto">
                <a:xfrm>
                  <a:off x="1660" y="345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80" name="Rectangle 259"/>
                <p:cNvSpPr>
                  <a:spLocks noChangeArrowheads="1"/>
                </p:cNvSpPr>
                <p:nvPr/>
              </p:nvSpPr>
              <p:spPr bwMode="auto">
                <a:xfrm>
                  <a:off x="1617" y="345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188" name="Group 262"/>
              <p:cNvGrpSpPr>
                <a:grpSpLocks/>
              </p:cNvGrpSpPr>
              <p:nvPr/>
            </p:nvGrpSpPr>
            <p:grpSpPr bwMode="auto">
              <a:xfrm>
                <a:off x="1987" y="3456"/>
                <a:ext cx="370" cy="384"/>
                <a:chOff x="1987" y="3456"/>
                <a:chExt cx="370" cy="384"/>
              </a:xfrm>
            </p:grpSpPr>
            <p:sp>
              <p:nvSpPr>
                <p:cNvPr id="39277" name="Rectangle 49"/>
                <p:cNvSpPr>
                  <a:spLocks noChangeArrowheads="1"/>
                </p:cNvSpPr>
                <p:nvPr/>
              </p:nvSpPr>
              <p:spPr bwMode="auto">
                <a:xfrm>
                  <a:off x="2030" y="345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78" name="Rectangle 261"/>
                <p:cNvSpPr>
                  <a:spLocks noChangeArrowheads="1"/>
                </p:cNvSpPr>
                <p:nvPr/>
              </p:nvSpPr>
              <p:spPr bwMode="auto">
                <a:xfrm>
                  <a:off x="1987" y="345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192" name="Group 264"/>
              <p:cNvGrpSpPr>
                <a:grpSpLocks/>
              </p:cNvGrpSpPr>
              <p:nvPr/>
            </p:nvGrpSpPr>
            <p:grpSpPr bwMode="auto">
              <a:xfrm>
                <a:off x="2357" y="3456"/>
                <a:ext cx="370" cy="384"/>
                <a:chOff x="2357" y="3456"/>
                <a:chExt cx="370" cy="384"/>
              </a:xfrm>
            </p:grpSpPr>
            <p:sp>
              <p:nvSpPr>
                <p:cNvPr id="39275" name="Rectangle 50"/>
                <p:cNvSpPr>
                  <a:spLocks noChangeArrowheads="1"/>
                </p:cNvSpPr>
                <p:nvPr/>
              </p:nvSpPr>
              <p:spPr bwMode="auto">
                <a:xfrm>
                  <a:off x="2400" y="345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76" name="Rectangle 263"/>
                <p:cNvSpPr>
                  <a:spLocks noChangeArrowheads="1"/>
                </p:cNvSpPr>
                <p:nvPr/>
              </p:nvSpPr>
              <p:spPr bwMode="auto">
                <a:xfrm>
                  <a:off x="2357" y="345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196" name="Group 266"/>
              <p:cNvGrpSpPr>
                <a:grpSpLocks/>
              </p:cNvGrpSpPr>
              <p:nvPr/>
            </p:nvGrpSpPr>
            <p:grpSpPr bwMode="auto">
              <a:xfrm>
                <a:off x="2727" y="3456"/>
                <a:ext cx="369" cy="384"/>
                <a:chOff x="2727" y="3456"/>
                <a:chExt cx="369" cy="384"/>
              </a:xfrm>
            </p:grpSpPr>
            <p:sp>
              <p:nvSpPr>
                <p:cNvPr id="39273" name="Rectangle 51"/>
                <p:cNvSpPr>
                  <a:spLocks noChangeArrowheads="1"/>
                </p:cNvSpPr>
                <p:nvPr/>
              </p:nvSpPr>
              <p:spPr bwMode="auto">
                <a:xfrm>
                  <a:off x="2770" y="345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74" name="Rectangle 265"/>
                <p:cNvSpPr>
                  <a:spLocks noChangeArrowheads="1"/>
                </p:cNvSpPr>
                <p:nvPr/>
              </p:nvSpPr>
              <p:spPr bwMode="auto">
                <a:xfrm>
                  <a:off x="2727" y="345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200" name="Group 268"/>
              <p:cNvGrpSpPr>
                <a:grpSpLocks/>
              </p:cNvGrpSpPr>
              <p:nvPr/>
            </p:nvGrpSpPr>
            <p:grpSpPr bwMode="auto">
              <a:xfrm>
                <a:off x="0" y="3840"/>
                <a:ext cx="1617" cy="384"/>
                <a:chOff x="0" y="3840"/>
                <a:chExt cx="1617" cy="384"/>
              </a:xfrm>
            </p:grpSpPr>
            <p:sp>
              <p:nvSpPr>
                <p:cNvPr id="39271" name="Rectangle 52"/>
                <p:cNvSpPr>
                  <a:spLocks noChangeArrowheads="1"/>
                </p:cNvSpPr>
                <p:nvPr/>
              </p:nvSpPr>
              <p:spPr bwMode="auto">
                <a:xfrm>
                  <a:off x="43" y="384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kompletna kontrola-lopata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72" name="Rectangle 267"/>
                <p:cNvSpPr>
                  <a:spLocks noChangeArrowheads="1"/>
                </p:cNvSpPr>
                <p:nvPr/>
              </p:nvSpPr>
              <p:spPr bwMode="auto">
                <a:xfrm>
                  <a:off x="0" y="384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284" name="Group 270"/>
              <p:cNvGrpSpPr>
                <a:grpSpLocks/>
              </p:cNvGrpSpPr>
              <p:nvPr/>
            </p:nvGrpSpPr>
            <p:grpSpPr bwMode="auto">
              <a:xfrm>
                <a:off x="1617" y="3840"/>
                <a:ext cx="370" cy="384"/>
                <a:chOff x="1617" y="3840"/>
                <a:chExt cx="370" cy="384"/>
              </a:xfrm>
            </p:grpSpPr>
            <p:sp>
              <p:nvSpPr>
                <p:cNvPr id="39269" name="Rectangle 53"/>
                <p:cNvSpPr>
                  <a:spLocks noChangeArrowheads="1"/>
                </p:cNvSpPr>
                <p:nvPr/>
              </p:nvSpPr>
              <p:spPr bwMode="auto">
                <a:xfrm>
                  <a:off x="1660" y="384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70" name="Rectangle 269"/>
                <p:cNvSpPr>
                  <a:spLocks noChangeArrowheads="1"/>
                </p:cNvSpPr>
                <p:nvPr/>
              </p:nvSpPr>
              <p:spPr bwMode="auto">
                <a:xfrm>
                  <a:off x="1617" y="384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288" name="Group 272"/>
              <p:cNvGrpSpPr>
                <a:grpSpLocks/>
              </p:cNvGrpSpPr>
              <p:nvPr/>
            </p:nvGrpSpPr>
            <p:grpSpPr bwMode="auto">
              <a:xfrm>
                <a:off x="1987" y="3840"/>
                <a:ext cx="370" cy="384"/>
                <a:chOff x="1987" y="3840"/>
                <a:chExt cx="370" cy="384"/>
              </a:xfrm>
            </p:grpSpPr>
            <p:sp>
              <p:nvSpPr>
                <p:cNvPr id="39267" name="Rectangle 54"/>
                <p:cNvSpPr>
                  <a:spLocks noChangeArrowheads="1"/>
                </p:cNvSpPr>
                <p:nvPr/>
              </p:nvSpPr>
              <p:spPr bwMode="auto">
                <a:xfrm>
                  <a:off x="2030" y="384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68" name="Rectangle 271"/>
                <p:cNvSpPr>
                  <a:spLocks noChangeArrowheads="1"/>
                </p:cNvSpPr>
                <p:nvPr/>
              </p:nvSpPr>
              <p:spPr bwMode="auto">
                <a:xfrm>
                  <a:off x="1987" y="384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292" name="Group 274"/>
              <p:cNvGrpSpPr>
                <a:grpSpLocks/>
              </p:cNvGrpSpPr>
              <p:nvPr/>
            </p:nvGrpSpPr>
            <p:grpSpPr bwMode="auto">
              <a:xfrm>
                <a:off x="2357" y="3840"/>
                <a:ext cx="370" cy="384"/>
                <a:chOff x="2357" y="3840"/>
                <a:chExt cx="370" cy="384"/>
              </a:xfrm>
            </p:grpSpPr>
            <p:sp>
              <p:nvSpPr>
                <p:cNvPr id="39265" name="Rectangle 55"/>
                <p:cNvSpPr>
                  <a:spLocks noChangeArrowheads="1"/>
                </p:cNvSpPr>
                <p:nvPr/>
              </p:nvSpPr>
              <p:spPr bwMode="auto">
                <a:xfrm>
                  <a:off x="2400" y="384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66" name="Rectangle 273"/>
                <p:cNvSpPr>
                  <a:spLocks noChangeArrowheads="1"/>
                </p:cNvSpPr>
                <p:nvPr/>
              </p:nvSpPr>
              <p:spPr bwMode="auto">
                <a:xfrm>
                  <a:off x="2357" y="384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296" name="Group 276"/>
              <p:cNvGrpSpPr>
                <a:grpSpLocks/>
              </p:cNvGrpSpPr>
              <p:nvPr/>
            </p:nvGrpSpPr>
            <p:grpSpPr bwMode="auto">
              <a:xfrm>
                <a:off x="2727" y="3840"/>
                <a:ext cx="369" cy="384"/>
                <a:chOff x="2727" y="3840"/>
                <a:chExt cx="369" cy="384"/>
              </a:xfrm>
            </p:grpSpPr>
            <p:sp>
              <p:nvSpPr>
                <p:cNvPr id="39263" name="Rectangle 56"/>
                <p:cNvSpPr>
                  <a:spLocks noChangeArrowheads="1"/>
                </p:cNvSpPr>
                <p:nvPr/>
              </p:nvSpPr>
              <p:spPr bwMode="auto">
                <a:xfrm>
                  <a:off x="2770" y="384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64" name="Rectangle 275"/>
                <p:cNvSpPr>
                  <a:spLocks noChangeArrowheads="1"/>
                </p:cNvSpPr>
                <p:nvPr/>
              </p:nvSpPr>
              <p:spPr bwMode="auto">
                <a:xfrm>
                  <a:off x="2727" y="384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00" name="Group 278"/>
              <p:cNvGrpSpPr>
                <a:grpSpLocks/>
              </p:cNvGrpSpPr>
              <p:nvPr/>
            </p:nvGrpSpPr>
            <p:grpSpPr bwMode="auto">
              <a:xfrm>
                <a:off x="0" y="4224"/>
                <a:ext cx="1617" cy="384"/>
                <a:chOff x="0" y="4224"/>
                <a:chExt cx="1617" cy="384"/>
              </a:xfrm>
            </p:grpSpPr>
            <p:sp>
              <p:nvSpPr>
                <p:cNvPr id="39261" name="Rectangle 57"/>
                <p:cNvSpPr>
                  <a:spLocks noChangeArrowheads="1"/>
                </p:cNvSpPr>
                <p:nvPr/>
              </p:nvSpPr>
              <p:spPr bwMode="auto">
                <a:xfrm>
                  <a:off x="43" y="422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digitalno pražnjenje-toalet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62" name="Rectangle 277"/>
                <p:cNvSpPr>
                  <a:spLocks noChangeArrowheads="1"/>
                </p:cNvSpPr>
                <p:nvPr/>
              </p:nvSpPr>
              <p:spPr bwMode="auto">
                <a:xfrm>
                  <a:off x="0" y="422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74" name="Group 280"/>
              <p:cNvGrpSpPr>
                <a:grpSpLocks/>
              </p:cNvGrpSpPr>
              <p:nvPr/>
            </p:nvGrpSpPr>
            <p:grpSpPr bwMode="auto">
              <a:xfrm>
                <a:off x="1617" y="4224"/>
                <a:ext cx="370" cy="384"/>
                <a:chOff x="1617" y="4224"/>
                <a:chExt cx="370" cy="384"/>
              </a:xfrm>
            </p:grpSpPr>
            <p:sp>
              <p:nvSpPr>
                <p:cNvPr id="39259" name="Rectangle 58"/>
                <p:cNvSpPr>
                  <a:spLocks noChangeArrowheads="1"/>
                </p:cNvSpPr>
                <p:nvPr/>
              </p:nvSpPr>
              <p:spPr bwMode="auto">
                <a:xfrm>
                  <a:off x="1660" y="422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60" name="Rectangle 279"/>
                <p:cNvSpPr>
                  <a:spLocks noChangeArrowheads="1"/>
                </p:cNvSpPr>
                <p:nvPr/>
              </p:nvSpPr>
              <p:spPr bwMode="auto">
                <a:xfrm>
                  <a:off x="1617" y="422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78" name="Group 282"/>
              <p:cNvGrpSpPr>
                <a:grpSpLocks/>
              </p:cNvGrpSpPr>
              <p:nvPr/>
            </p:nvGrpSpPr>
            <p:grpSpPr bwMode="auto">
              <a:xfrm>
                <a:off x="1987" y="4224"/>
                <a:ext cx="370" cy="384"/>
                <a:chOff x="1987" y="4224"/>
                <a:chExt cx="370" cy="384"/>
              </a:xfrm>
            </p:grpSpPr>
            <p:sp>
              <p:nvSpPr>
                <p:cNvPr id="39257" name="Rectangle 59"/>
                <p:cNvSpPr>
                  <a:spLocks noChangeArrowheads="1"/>
                </p:cNvSpPr>
                <p:nvPr/>
              </p:nvSpPr>
              <p:spPr bwMode="auto">
                <a:xfrm>
                  <a:off x="2030" y="422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58" name="Rectangle 281"/>
                <p:cNvSpPr>
                  <a:spLocks noChangeArrowheads="1"/>
                </p:cNvSpPr>
                <p:nvPr/>
              </p:nvSpPr>
              <p:spPr bwMode="auto">
                <a:xfrm>
                  <a:off x="1987" y="422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82" name="Group 284"/>
              <p:cNvGrpSpPr>
                <a:grpSpLocks/>
              </p:cNvGrpSpPr>
              <p:nvPr/>
            </p:nvGrpSpPr>
            <p:grpSpPr bwMode="auto">
              <a:xfrm>
                <a:off x="2357" y="4224"/>
                <a:ext cx="370" cy="384"/>
                <a:chOff x="2357" y="4224"/>
                <a:chExt cx="370" cy="384"/>
              </a:xfrm>
            </p:grpSpPr>
            <p:sp>
              <p:nvSpPr>
                <p:cNvPr id="39255" name="Rectangle 60"/>
                <p:cNvSpPr>
                  <a:spLocks noChangeArrowheads="1"/>
                </p:cNvSpPr>
                <p:nvPr/>
              </p:nvSpPr>
              <p:spPr bwMode="auto">
                <a:xfrm>
                  <a:off x="2400" y="422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56" name="Rectangle 283"/>
                <p:cNvSpPr>
                  <a:spLocks noChangeArrowheads="1"/>
                </p:cNvSpPr>
                <p:nvPr/>
              </p:nvSpPr>
              <p:spPr bwMode="auto">
                <a:xfrm>
                  <a:off x="2357" y="422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86" name="Group 286"/>
              <p:cNvGrpSpPr>
                <a:grpSpLocks/>
              </p:cNvGrpSpPr>
              <p:nvPr/>
            </p:nvGrpSpPr>
            <p:grpSpPr bwMode="auto">
              <a:xfrm>
                <a:off x="2727" y="4224"/>
                <a:ext cx="369" cy="384"/>
                <a:chOff x="2727" y="4224"/>
                <a:chExt cx="369" cy="384"/>
              </a:xfrm>
            </p:grpSpPr>
            <p:sp>
              <p:nvSpPr>
                <p:cNvPr id="39253" name="Rectangle 61"/>
                <p:cNvSpPr>
                  <a:spLocks noChangeArrowheads="1"/>
                </p:cNvSpPr>
                <p:nvPr/>
              </p:nvSpPr>
              <p:spPr bwMode="auto">
                <a:xfrm>
                  <a:off x="2770" y="422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54" name="Rectangle 285"/>
                <p:cNvSpPr>
                  <a:spLocks noChangeArrowheads="1"/>
                </p:cNvSpPr>
                <p:nvPr/>
              </p:nvSpPr>
              <p:spPr bwMode="auto">
                <a:xfrm>
                  <a:off x="2727" y="422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90" name="Group 288"/>
              <p:cNvGrpSpPr>
                <a:grpSpLocks/>
              </p:cNvGrpSpPr>
              <p:nvPr/>
            </p:nvGrpSpPr>
            <p:grpSpPr bwMode="auto">
              <a:xfrm>
                <a:off x="0" y="4608"/>
                <a:ext cx="1617" cy="384"/>
                <a:chOff x="0" y="4608"/>
                <a:chExt cx="1617" cy="384"/>
              </a:xfrm>
            </p:grpSpPr>
            <p:sp>
              <p:nvSpPr>
                <p:cNvPr id="39251" name="Rectangle 62"/>
                <p:cNvSpPr>
                  <a:spLocks noChangeArrowheads="1"/>
                </p:cNvSpPr>
                <p:nvPr/>
              </p:nvSpPr>
              <p:spPr bwMode="auto">
                <a:xfrm>
                  <a:off x="43" y="460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digitalno pražnjenje-lopata/krevet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52" name="Rectangle 287"/>
                <p:cNvSpPr>
                  <a:spLocks noChangeArrowheads="1"/>
                </p:cNvSpPr>
                <p:nvPr/>
              </p:nvSpPr>
              <p:spPr bwMode="auto">
                <a:xfrm>
                  <a:off x="0" y="460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93" name="Group 290"/>
              <p:cNvGrpSpPr>
                <a:grpSpLocks/>
              </p:cNvGrpSpPr>
              <p:nvPr/>
            </p:nvGrpSpPr>
            <p:grpSpPr bwMode="auto">
              <a:xfrm>
                <a:off x="1617" y="4608"/>
                <a:ext cx="370" cy="384"/>
                <a:chOff x="1617" y="4608"/>
                <a:chExt cx="370" cy="384"/>
              </a:xfrm>
            </p:grpSpPr>
            <p:sp>
              <p:nvSpPr>
                <p:cNvPr id="39249" name="Rectangle 63"/>
                <p:cNvSpPr>
                  <a:spLocks noChangeArrowheads="1"/>
                </p:cNvSpPr>
                <p:nvPr/>
              </p:nvSpPr>
              <p:spPr bwMode="auto">
                <a:xfrm>
                  <a:off x="1660" y="460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50" name="Rectangle 289"/>
                <p:cNvSpPr>
                  <a:spLocks noChangeArrowheads="1"/>
                </p:cNvSpPr>
                <p:nvPr/>
              </p:nvSpPr>
              <p:spPr bwMode="auto">
                <a:xfrm>
                  <a:off x="1617" y="460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94" name="Group 292"/>
              <p:cNvGrpSpPr>
                <a:grpSpLocks/>
              </p:cNvGrpSpPr>
              <p:nvPr/>
            </p:nvGrpSpPr>
            <p:grpSpPr bwMode="auto">
              <a:xfrm>
                <a:off x="1987" y="4608"/>
                <a:ext cx="370" cy="384"/>
                <a:chOff x="1987" y="4608"/>
                <a:chExt cx="370" cy="384"/>
              </a:xfrm>
            </p:grpSpPr>
            <p:sp>
              <p:nvSpPr>
                <p:cNvPr id="39247" name="Rectangle 64"/>
                <p:cNvSpPr>
                  <a:spLocks noChangeArrowheads="1"/>
                </p:cNvSpPr>
                <p:nvPr/>
              </p:nvSpPr>
              <p:spPr bwMode="auto">
                <a:xfrm>
                  <a:off x="2030" y="460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48" name="Rectangle 291"/>
                <p:cNvSpPr>
                  <a:spLocks noChangeArrowheads="1"/>
                </p:cNvSpPr>
                <p:nvPr/>
              </p:nvSpPr>
              <p:spPr bwMode="auto">
                <a:xfrm>
                  <a:off x="1987" y="460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95" name="Group 294"/>
              <p:cNvGrpSpPr>
                <a:grpSpLocks/>
              </p:cNvGrpSpPr>
              <p:nvPr/>
            </p:nvGrpSpPr>
            <p:grpSpPr bwMode="auto">
              <a:xfrm>
                <a:off x="2357" y="4608"/>
                <a:ext cx="370" cy="384"/>
                <a:chOff x="2357" y="4608"/>
                <a:chExt cx="370" cy="384"/>
              </a:xfrm>
            </p:grpSpPr>
            <p:sp>
              <p:nvSpPr>
                <p:cNvPr id="39245" name="Rectangle 65"/>
                <p:cNvSpPr>
                  <a:spLocks noChangeArrowheads="1"/>
                </p:cNvSpPr>
                <p:nvPr/>
              </p:nvSpPr>
              <p:spPr bwMode="auto">
                <a:xfrm>
                  <a:off x="2400" y="460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46" name="Rectangle 293"/>
                <p:cNvSpPr>
                  <a:spLocks noChangeArrowheads="1"/>
                </p:cNvSpPr>
                <p:nvPr/>
              </p:nvSpPr>
              <p:spPr bwMode="auto">
                <a:xfrm>
                  <a:off x="2357" y="460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96" name="Group 296"/>
              <p:cNvGrpSpPr>
                <a:grpSpLocks/>
              </p:cNvGrpSpPr>
              <p:nvPr/>
            </p:nvGrpSpPr>
            <p:grpSpPr bwMode="auto">
              <a:xfrm>
                <a:off x="2727" y="4608"/>
                <a:ext cx="369" cy="384"/>
                <a:chOff x="2727" y="4608"/>
                <a:chExt cx="369" cy="384"/>
              </a:xfrm>
            </p:grpSpPr>
            <p:sp>
              <p:nvSpPr>
                <p:cNvPr id="39243" name="Rectangle 66"/>
                <p:cNvSpPr>
                  <a:spLocks noChangeArrowheads="1"/>
                </p:cNvSpPr>
                <p:nvPr/>
              </p:nvSpPr>
              <p:spPr bwMode="auto">
                <a:xfrm>
                  <a:off x="2770" y="460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44" name="Rectangle 295"/>
                <p:cNvSpPr>
                  <a:spLocks noChangeArrowheads="1"/>
                </p:cNvSpPr>
                <p:nvPr/>
              </p:nvSpPr>
              <p:spPr bwMode="auto">
                <a:xfrm>
                  <a:off x="2727" y="460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97" name="Group 298"/>
              <p:cNvGrpSpPr>
                <a:grpSpLocks/>
              </p:cNvGrpSpPr>
              <p:nvPr/>
            </p:nvGrpSpPr>
            <p:grpSpPr bwMode="auto">
              <a:xfrm>
                <a:off x="0" y="4992"/>
                <a:ext cx="1617" cy="384"/>
                <a:chOff x="0" y="4992"/>
                <a:chExt cx="1617" cy="384"/>
              </a:xfrm>
            </p:grpSpPr>
            <p:sp>
              <p:nvSpPr>
                <p:cNvPr id="39241" name="Rectangle 67"/>
                <p:cNvSpPr>
                  <a:spLocks noChangeArrowheads="1"/>
                </p:cNvSpPr>
                <p:nvPr/>
              </p:nvSpPr>
              <p:spPr bwMode="auto">
                <a:xfrm>
                  <a:off x="43" y="499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dig/meh/stimulacija-toalet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42" name="Rectangle 297"/>
                <p:cNvSpPr>
                  <a:spLocks noChangeArrowheads="1"/>
                </p:cNvSpPr>
                <p:nvPr/>
              </p:nvSpPr>
              <p:spPr bwMode="auto">
                <a:xfrm>
                  <a:off x="0" y="499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98" name="Group 300"/>
              <p:cNvGrpSpPr>
                <a:grpSpLocks/>
              </p:cNvGrpSpPr>
              <p:nvPr/>
            </p:nvGrpSpPr>
            <p:grpSpPr bwMode="auto">
              <a:xfrm>
                <a:off x="1617" y="4992"/>
                <a:ext cx="370" cy="384"/>
                <a:chOff x="1617" y="4992"/>
                <a:chExt cx="370" cy="384"/>
              </a:xfrm>
            </p:grpSpPr>
            <p:sp>
              <p:nvSpPr>
                <p:cNvPr id="39239" name="Rectangle 68"/>
                <p:cNvSpPr>
                  <a:spLocks noChangeArrowheads="1"/>
                </p:cNvSpPr>
                <p:nvPr/>
              </p:nvSpPr>
              <p:spPr bwMode="auto">
                <a:xfrm>
                  <a:off x="1660" y="499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40" name="Rectangle 299"/>
                <p:cNvSpPr>
                  <a:spLocks noChangeArrowheads="1"/>
                </p:cNvSpPr>
                <p:nvPr/>
              </p:nvSpPr>
              <p:spPr bwMode="auto">
                <a:xfrm>
                  <a:off x="1617" y="499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399" name="Group 302"/>
              <p:cNvGrpSpPr>
                <a:grpSpLocks/>
              </p:cNvGrpSpPr>
              <p:nvPr/>
            </p:nvGrpSpPr>
            <p:grpSpPr bwMode="auto">
              <a:xfrm>
                <a:off x="1987" y="4992"/>
                <a:ext cx="370" cy="384"/>
                <a:chOff x="1987" y="4992"/>
                <a:chExt cx="370" cy="384"/>
              </a:xfrm>
            </p:grpSpPr>
            <p:sp>
              <p:nvSpPr>
                <p:cNvPr id="39237" name="Rectangle 69"/>
                <p:cNvSpPr>
                  <a:spLocks noChangeArrowheads="1"/>
                </p:cNvSpPr>
                <p:nvPr/>
              </p:nvSpPr>
              <p:spPr bwMode="auto">
                <a:xfrm>
                  <a:off x="2030" y="499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38" name="Rectangle 301"/>
                <p:cNvSpPr>
                  <a:spLocks noChangeArrowheads="1"/>
                </p:cNvSpPr>
                <p:nvPr/>
              </p:nvSpPr>
              <p:spPr bwMode="auto">
                <a:xfrm>
                  <a:off x="1987" y="499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00" name="Group 304"/>
              <p:cNvGrpSpPr>
                <a:grpSpLocks/>
              </p:cNvGrpSpPr>
              <p:nvPr/>
            </p:nvGrpSpPr>
            <p:grpSpPr bwMode="auto">
              <a:xfrm>
                <a:off x="2357" y="4992"/>
                <a:ext cx="370" cy="384"/>
                <a:chOff x="2357" y="4992"/>
                <a:chExt cx="370" cy="384"/>
              </a:xfrm>
            </p:grpSpPr>
            <p:sp>
              <p:nvSpPr>
                <p:cNvPr id="39235" name="Rectangle 70"/>
                <p:cNvSpPr>
                  <a:spLocks noChangeArrowheads="1"/>
                </p:cNvSpPr>
                <p:nvPr/>
              </p:nvSpPr>
              <p:spPr bwMode="auto">
                <a:xfrm>
                  <a:off x="2400" y="499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36" name="Rectangle 303"/>
                <p:cNvSpPr>
                  <a:spLocks noChangeArrowheads="1"/>
                </p:cNvSpPr>
                <p:nvPr/>
              </p:nvSpPr>
              <p:spPr bwMode="auto">
                <a:xfrm>
                  <a:off x="2357" y="499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01" name="Group 306"/>
              <p:cNvGrpSpPr>
                <a:grpSpLocks/>
              </p:cNvGrpSpPr>
              <p:nvPr/>
            </p:nvGrpSpPr>
            <p:grpSpPr bwMode="auto">
              <a:xfrm>
                <a:off x="2727" y="4992"/>
                <a:ext cx="369" cy="384"/>
                <a:chOff x="2727" y="4992"/>
                <a:chExt cx="369" cy="384"/>
              </a:xfrm>
            </p:grpSpPr>
            <p:sp>
              <p:nvSpPr>
                <p:cNvPr id="39233" name="Rectangle 71"/>
                <p:cNvSpPr>
                  <a:spLocks noChangeArrowheads="1"/>
                </p:cNvSpPr>
                <p:nvPr/>
              </p:nvSpPr>
              <p:spPr bwMode="auto">
                <a:xfrm>
                  <a:off x="2770" y="499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34" name="Rectangle 305"/>
                <p:cNvSpPr>
                  <a:spLocks noChangeArrowheads="1"/>
                </p:cNvSpPr>
                <p:nvPr/>
              </p:nvSpPr>
              <p:spPr bwMode="auto">
                <a:xfrm>
                  <a:off x="2727" y="499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02" name="Group 308"/>
              <p:cNvGrpSpPr>
                <a:grpSpLocks/>
              </p:cNvGrpSpPr>
              <p:nvPr/>
            </p:nvGrpSpPr>
            <p:grpSpPr bwMode="auto">
              <a:xfrm>
                <a:off x="0" y="5376"/>
                <a:ext cx="1617" cy="384"/>
                <a:chOff x="0" y="5376"/>
                <a:chExt cx="1617" cy="384"/>
              </a:xfrm>
            </p:grpSpPr>
            <p:sp>
              <p:nvSpPr>
                <p:cNvPr id="39231" name="Rectangle 72"/>
                <p:cNvSpPr>
                  <a:spLocks noChangeArrowheads="1"/>
                </p:cNvSpPr>
                <p:nvPr/>
              </p:nvSpPr>
              <p:spPr bwMode="auto">
                <a:xfrm>
                  <a:off x="43" y="537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dig./meh. stimulacija-lopata/krevet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32" name="Rectangle 307"/>
                <p:cNvSpPr>
                  <a:spLocks noChangeArrowheads="1"/>
                </p:cNvSpPr>
                <p:nvPr/>
              </p:nvSpPr>
              <p:spPr bwMode="auto">
                <a:xfrm>
                  <a:off x="0" y="537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03" name="Group 310"/>
              <p:cNvGrpSpPr>
                <a:grpSpLocks/>
              </p:cNvGrpSpPr>
              <p:nvPr/>
            </p:nvGrpSpPr>
            <p:grpSpPr bwMode="auto">
              <a:xfrm>
                <a:off x="1617" y="5376"/>
                <a:ext cx="370" cy="384"/>
                <a:chOff x="1617" y="5376"/>
                <a:chExt cx="370" cy="384"/>
              </a:xfrm>
            </p:grpSpPr>
            <p:sp>
              <p:nvSpPr>
                <p:cNvPr id="39229" name="Rectangle 73"/>
                <p:cNvSpPr>
                  <a:spLocks noChangeArrowheads="1"/>
                </p:cNvSpPr>
                <p:nvPr/>
              </p:nvSpPr>
              <p:spPr bwMode="auto">
                <a:xfrm>
                  <a:off x="1660" y="537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30" name="Rectangle 309"/>
                <p:cNvSpPr>
                  <a:spLocks noChangeArrowheads="1"/>
                </p:cNvSpPr>
                <p:nvPr/>
              </p:nvSpPr>
              <p:spPr bwMode="auto">
                <a:xfrm>
                  <a:off x="1617" y="537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04" name="Group 312"/>
              <p:cNvGrpSpPr>
                <a:grpSpLocks/>
              </p:cNvGrpSpPr>
              <p:nvPr/>
            </p:nvGrpSpPr>
            <p:grpSpPr bwMode="auto">
              <a:xfrm>
                <a:off x="1987" y="5376"/>
                <a:ext cx="370" cy="384"/>
                <a:chOff x="1987" y="5376"/>
                <a:chExt cx="370" cy="384"/>
              </a:xfrm>
            </p:grpSpPr>
            <p:sp>
              <p:nvSpPr>
                <p:cNvPr id="39227" name="Rectangle 74"/>
                <p:cNvSpPr>
                  <a:spLocks noChangeArrowheads="1"/>
                </p:cNvSpPr>
                <p:nvPr/>
              </p:nvSpPr>
              <p:spPr bwMode="auto">
                <a:xfrm>
                  <a:off x="2030" y="537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28" name="Rectangle 311"/>
                <p:cNvSpPr>
                  <a:spLocks noChangeArrowheads="1"/>
                </p:cNvSpPr>
                <p:nvPr/>
              </p:nvSpPr>
              <p:spPr bwMode="auto">
                <a:xfrm>
                  <a:off x="1987" y="537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05" name="Group 314"/>
              <p:cNvGrpSpPr>
                <a:grpSpLocks/>
              </p:cNvGrpSpPr>
              <p:nvPr/>
            </p:nvGrpSpPr>
            <p:grpSpPr bwMode="auto">
              <a:xfrm>
                <a:off x="2357" y="5376"/>
                <a:ext cx="370" cy="384"/>
                <a:chOff x="2357" y="5376"/>
                <a:chExt cx="370" cy="384"/>
              </a:xfrm>
            </p:grpSpPr>
            <p:sp>
              <p:nvSpPr>
                <p:cNvPr id="39225" name="Rectangle 75"/>
                <p:cNvSpPr>
                  <a:spLocks noChangeArrowheads="1"/>
                </p:cNvSpPr>
                <p:nvPr/>
              </p:nvSpPr>
              <p:spPr bwMode="auto">
                <a:xfrm>
                  <a:off x="2400" y="537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26" name="Rectangle 313"/>
                <p:cNvSpPr>
                  <a:spLocks noChangeArrowheads="1"/>
                </p:cNvSpPr>
                <p:nvPr/>
              </p:nvSpPr>
              <p:spPr bwMode="auto">
                <a:xfrm>
                  <a:off x="2357" y="537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06" name="Group 316"/>
              <p:cNvGrpSpPr>
                <a:grpSpLocks/>
              </p:cNvGrpSpPr>
              <p:nvPr/>
            </p:nvGrpSpPr>
            <p:grpSpPr bwMode="auto">
              <a:xfrm>
                <a:off x="2727" y="5376"/>
                <a:ext cx="369" cy="384"/>
                <a:chOff x="2727" y="5376"/>
                <a:chExt cx="369" cy="384"/>
              </a:xfrm>
            </p:grpSpPr>
            <p:sp>
              <p:nvSpPr>
                <p:cNvPr id="39223" name="Rectangle 76"/>
                <p:cNvSpPr>
                  <a:spLocks noChangeArrowheads="1"/>
                </p:cNvSpPr>
                <p:nvPr/>
              </p:nvSpPr>
              <p:spPr bwMode="auto">
                <a:xfrm>
                  <a:off x="2770" y="537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24" name="Rectangle 315"/>
                <p:cNvSpPr>
                  <a:spLocks noChangeArrowheads="1"/>
                </p:cNvSpPr>
                <p:nvPr/>
              </p:nvSpPr>
              <p:spPr bwMode="auto">
                <a:xfrm>
                  <a:off x="2727" y="537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07" name="Group 318"/>
              <p:cNvGrpSpPr>
                <a:grpSpLocks/>
              </p:cNvGrpSpPr>
              <p:nvPr/>
            </p:nvGrpSpPr>
            <p:grpSpPr bwMode="auto">
              <a:xfrm>
                <a:off x="0" y="5760"/>
                <a:ext cx="1617" cy="384"/>
                <a:chOff x="0" y="5760"/>
                <a:chExt cx="1617" cy="384"/>
              </a:xfrm>
            </p:grpSpPr>
            <p:sp>
              <p:nvSpPr>
                <p:cNvPr id="39221" name="Rectangle 77"/>
                <p:cNvSpPr>
                  <a:spLocks noChangeArrowheads="1"/>
                </p:cNvSpPr>
                <p:nvPr/>
              </p:nvSpPr>
              <p:spPr bwMode="auto">
                <a:xfrm>
                  <a:off x="43" y="576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supozitorija-krevet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22" name="Rectangle 317"/>
                <p:cNvSpPr>
                  <a:spLocks noChangeArrowheads="1"/>
                </p:cNvSpPr>
                <p:nvPr/>
              </p:nvSpPr>
              <p:spPr bwMode="auto">
                <a:xfrm>
                  <a:off x="0" y="576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08" name="Group 320"/>
              <p:cNvGrpSpPr>
                <a:grpSpLocks/>
              </p:cNvGrpSpPr>
              <p:nvPr/>
            </p:nvGrpSpPr>
            <p:grpSpPr bwMode="auto">
              <a:xfrm>
                <a:off x="1617" y="5760"/>
                <a:ext cx="370" cy="384"/>
                <a:chOff x="1617" y="5760"/>
                <a:chExt cx="370" cy="384"/>
              </a:xfrm>
            </p:grpSpPr>
            <p:sp>
              <p:nvSpPr>
                <p:cNvPr id="39219" name="Rectangle 78"/>
                <p:cNvSpPr>
                  <a:spLocks noChangeArrowheads="1"/>
                </p:cNvSpPr>
                <p:nvPr/>
              </p:nvSpPr>
              <p:spPr bwMode="auto">
                <a:xfrm>
                  <a:off x="1660" y="576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20" name="Rectangle 319"/>
                <p:cNvSpPr>
                  <a:spLocks noChangeArrowheads="1"/>
                </p:cNvSpPr>
                <p:nvPr/>
              </p:nvSpPr>
              <p:spPr bwMode="auto">
                <a:xfrm>
                  <a:off x="1617" y="576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09" name="Group 322"/>
              <p:cNvGrpSpPr>
                <a:grpSpLocks/>
              </p:cNvGrpSpPr>
              <p:nvPr/>
            </p:nvGrpSpPr>
            <p:grpSpPr bwMode="auto">
              <a:xfrm>
                <a:off x="1987" y="5760"/>
                <a:ext cx="370" cy="384"/>
                <a:chOff x="1987" y="5760"/>
                <a:chExt cx="370" cy="384"/>
              </a:xfrm>
            </p:grpSpPr>
            <p:sp>
              <p:nvSpPr>
                <p:cNvPr id="39217" name="Rectangle 79"/>
                <p:cNvSpPr>
                  <a:spLocks noChangeArrowheads="1"/>
                </p:cNvSpPr>
                <p:nvPr/>
              </p:nvSpPr>
              <p:spPr bwMode="auto">
                <a:xfrm>
                  <a:off x="2030" y="576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18" name="Rectangle 321"/>
                <p:cNvSpPr>
                  <a:spLocks noChangeArrowheads="1"/>
                </p:cNvSpPr>
                <p:nvPr/>
              </p:nvSpPr>
              <p:spPr bwMode="auto">
                <a:xfrm>
                  <a:off x="1987" y="576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10" name="Group 324"/>
              <p:cNvGrpSpPr>
                <a:grpSpLocks/>
              </p:cNvGrpSpPr>
              <p:nvPr/>
            </p:nvGrpSpPr>
            <p:grpSpPr bwMode="auto">
              <a:xfrm>
                <a:off x="2357" y="5760"/>
                <a:ext cx="370" cy="384"/>
                <a:chOff x="2357" y="5760"/>
                <a:chExt cx="370" cy="384"/>
              </a:xfrm>
            </p:grpSpPr>
            <p:sp>
              <p:nvSpPr>
                <p:cNvPr id="39215" name="Rectangle 80"/>
                <p:cNvSpPr>
                  <a:spLocks noChangeArrowheads="1"/>
                </p:cNvSpPr>
                <p:nvPr/>
              </p:nvSpPr>
              <p:spPr bwMode="auto">
                <a:xfrm>
                  <a:off x="2400" y="576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16" name="Rectangle 323"/>
                <p:cNvSpPr>
                  <a:spLocks noChangeArrowheads="1"/>
                </p:cNvSpPr>
                <p:nvPr/>
              </p:nvSpPr>
              <p:spPr bwMode="auto">
                <a:xfrm>
                  <a:off x="2357" y="576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11" name="Group 326"/>
              <p:cNvGrpSpPr>
                <a:grpSpLocks/>
              </p:cNvGrpSpPr>
              <p:nvPr/>
            </p:nvGrpSpPr>
            <p:grpSpPr bwMode="auto">
              <a:xfrm>
                <a:off x="2727" y="5760"/>
                <a:ext cx="369" cy="384"/>
                <a:chOff x="2727" y="5760"/>
                <a:chExt cx="369" cy="384"/>
              </a:xfrm>
            </p:grpSpPr>
            <p:sp>
              <p:nvSpPr>
                <p:cNvPr id="39213" name="Rectangle 81"/>
                <p:cNvSpPr>
                  <a:spLocks noChangeArrowheads="1"/>
                </p:cNvSpPr>
                <p:nvPr/>
              </p:nvSpPr>
              <p:spPr bwMode="auto">
                <a:xfrm>
                  <a:off x="2770" y="576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14" name="Rectangle 325"/>
                <p:cNvSpPr>
                  <a:spLocks noChangeArrowheads="1"/>
                </p:cNvSpPr>
                <p:nvPr/>
              </p:nvSpPr>
              <p:spPr bwMode="auto">
                <a:xfrm>
                  <a:off x="2727" y="576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12" name="Group 328"/>
              <p:cNvGrpSpPr>
                <a:grpSpLocks/>
              </p:cNvGrpSpPr>
              <p:nvPr/>
            </p:nvGrpSpPr>
            <p:grpSpPr bwMode="auto">
              <a:xfrm>
                <a:off x="0" y="6144"/>
                <a:ext cx="1617" cy="384"/>
                <a:chOff x="0" y="6144"/>
                <a:chExt cx="1617" cy="384"/>
              </a:xfrm>
            </p:grpSpPr>
            <p:sp>
              <p:nvSpPr>
                <p:cNvPr id="39211" name="Rectangle 82"/>
                <p:cNvSpPr>
                  <a:spLocks noChangeArrowheads="1"/>
                </p:cNvSpPr>
                <p:nvPr/>
              </p:nvSpPr>
              <p:spPr bwMode="auto">
                <a:xfrm>
                  <a:off x="43" y="614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supozitorija-lopata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12" name="Rectangle 327"/>
                <p:cNvSpPr>
                  <a:spLocks noChangeArrowheads="1"/>
                </p:cNvSpPr>
                <p:nvPr/>
              </p:nvSpPr>
              <p:spPr bwMode="auto">
                <a:xfrm>
                  <a:off x="0" y="614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13" name="Group 330"/>
              <p:cNvGrpSpPr>
                <a:grpSpLocks/>
              </p:cNvGrpSpPr>
              <p:nvPr/>
            </p:nvGrpSpPr>
            <p:grpSpPr bwMode="auto">
              <a:xfrm>
                <a:off x="1617" y="6144"/>
                <a:ext cx="370" cy="384"/>
                <a:chOff x="1617" y="6144"/>
                <a:chExt cx="370" cy="384"/>
              </a:xfrm>
            </p:grpSpPr>
            <p:sp>
              <p:nvSpPr>
                <p:cNvPr id="39209" name="Rectangle 83"/>
                <p:cNvSpPr>
                  <a:spLocks noChangeArrowheads="1"/>
                </p:cNvSpPr>
                <p:nvPr/>
              </p:nvSpPr>
              <p:spPr bwMode="auto">
                <a:xfrm>
                  <a:off x="1660" y="614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10" name="Rectangle 329"/>
                <p:cNvSpPr>
                  <a:spLocks noChangeArrowheads="1"/>
                </p:cNvSpPr>
                <p:nvPr/>
              </p:nvSpPr>
              <p:spPr bwMode="auto">
                <a:xfrm>
                  <a:off x="1617" y="614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14" name="Group 332"/>
              <p:cNvGrpSpPr>
                <a:grpSpLocks/>
              </p:cNvGrpSpPr>
              <p:nvPr/>
            </p:nvGrpSpPr>
            <p:grpSpPr bwMode="auto">
              <a:xfrm>
                <a:off x="1987" y="6144"/>
                <a:ext cx="370" cy="384"/>
                <a:chOff x="1987" y="6144"/>
                <a:chExt cx="370" cy="384"/>
              </a:xfrm>
            </p:grpSpPr>
            <p:sp>
              <p:nvSpPr>
                <p:cNvPr id="39207" name="Rectangle 84"/>
                <p:cNvSpPr>
                  <a:spLocks noChangeArrowheads="1"/>
                </p:cNvSpPr>
                <p:nvPr/>
              </p:nvSpPr>
              <p:spPr bwMode="auto">
                <a:xfrm>
                  <a:off x="2030" y="614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08" name="Rectangle 331"/>
                <p:cNvSpPr>
                  <a:spLocks noChangeArrowheads="1"/>
                </p:cNvSpPr>
                <p:nvPr/>
              </p:nvSpPr>
              <p:spPr bwMode="auto">
                <a:xfrm>
                  <a:off x="1987" y="614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15" name="Group 334"/>
              <p:cNvGrpSpPr>
                <a:grpSpLocks/>
              </p:cNvGrpSpPr>
              <p:nvPr/>
            </p:nvGrpSpPr>
            <p:grpSpPr bwMode="auto">
              <a:xfrm>
                <a:off x="2357" y="6144"/>
                <a:ext cx="370" cy="384"/>
                <a:chOff x="2357" y="6144"/>
                <a:chExt cx="370" cy="384"/>
              </a:xfrm>
            </p:grpSpPr>
            <p:sp>
              <p:nvSpPr>
                <p:cNvPr id="39205" name="Rectangle 85"/>
                <p:cNvSpPr>
                  <a:spLocks noChangeArrowheads="1"/>
                </p:cNvSpPr>
                <p:nvPr/>
              </p:nvSpPr>
              <p:spPr bwMode="auto">
                <a:xfrm>
                  <a:off x="2400" y="614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06" name="Rectangle 333"/>
                <p:cNvSpPr>
                  <a:spLocks noChangeArrowheads="1"/>
                </p:cNvSpPr>
                <p:nvPr/>
              </p:nvSpPr>
              <p:spPr bwMode="auto">
                <a:xfrm>
                  <a:off x="2357" y="614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16" name="Group 336"/>
              <p:cNvGrpSpPr>
                <a:grpSpLocks/>
              </p:cNvGrpSpPr>
              <p:nvPr/>
            </p:nvGrpSpPr>
            <p:grpSpPr bwMode="auto">
              <a:xfrm>
                <a:off x="2727" y="6144"/>
                <a:ext cx="369" cy="384"/>
                <a:chOff x="2727" y="6144"/>
                <a:chExt cx="369" cy="384"/>
              </a:xfrm>
            </p:grpSpPr>
            <p:sp>
              <p:nvSpPr>
                <p:cNvPr id="39203" name="Rectangle 86"/>
                <p:cNvSpPr>
                  <a:spLocks noChangeArrowheads="1"/>
                </p:cNvSpPr>
                <p:nvPr/>
              </p:nvSpPr>
              <p:spPr bwMode="auto">
                <a:xfrm>
                  <a:off x="2770" y="614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204" name="Rectangle 335"/>
                <p:cNvSpPr>
                  <a:spLocks noChangeArrowheads="1"/>
                </p:cNvSpPr>
                <p:nvPr/>
              </p:nvSpPr>
              <p:spPr bwMode="auto">
                <a:xfrm>
                  <a:off x="2727" y="614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17" name="Group 340"/>
              <p:cNvGrpSpPr>
                <a:grpSpLocks/>
              </p:cNvGrpSpPr>
              <p:nvPr/>
            </p:nvGrpSpPr>
            <p:grpSpPr bwMode="auto">
              <a:xfrm>
                <a:off x="0" y="6528"/>
                <a:ext cx="1617" cy="384"/>
                <a:chOff x="0" y="6528"/>
                <a:chExt cx="1617" cy="384"/>
              </a:xfrm>
            </p:grpSpPr>
            <p:sp>
              <p:nvSpPr>
                <p:cNvPr id="39199" name="Rectangle 339"/>
                <p:cNvSpPr>
                  <a:spLocks noChangeArrowheads="1"/>
                </p:cNvSpPr>
                <p:nvPr/>
              </p:nvSpPr>
              <p:spPr bwMode="auto">
                <a:xfrm>
                  <a:off x="0" y="6528"/>
                  <a:ext cx="1617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418" name="Group 338"/>
                <p:cNvGrpSpPr>
                  <a:grpSpLocks/>
                </p:cNvGrpSpPr>
                <p:nvPr/>
              </p:nvGrpSpPr>
              <p:grpSpPr bwMode="auto">
                <a:xfrm>
                  <a:off x="0" y="6528"/>
                  <a:ext cx="1617" cy="384"/>
                  <a:chOff x="0" y="6528"/>
                  <a:chExt cx="1617" cy="384"/>
                </a:xfrm>
              </p:grpSpPr>
              <p:sp>
                <p:nvSpPr>
                  <p:cNvPr id="39201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6528"/>
                    <a:ext cx="1531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 b="1">
                        <a:latin typeface="Vagrounded Light YU" pitchFamily="34" charset="0"/>
                        <a:cs typeface="Times New Roman" pitchFamily="18" charset="0"/>
                      </a:rPr>
                      <a:t>Briga o sebi (20 poena) - max. ocena 2</a:t>
                    </a:r>
                    <a:endParaRPr lang="en-US" sz="1400">
                      <a:latin typeface="Vagrounded Light YU" pitchFamily="34" charset="0"/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202" name="Rectangle 33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528"/>
                    <a:ext cx="1617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419" name="Group 344"/>
              <p:cNvGrpSpPr>
                <a:grpSpLocks/>
              </p:cNvGrpSpPr>
              <p:nvPr/>
            </p:nvGrpSpPr>
            <p:grpSpPr bwMode="auto">
              <a:xfrm>
                <a:off x="1617" y="6528"/>
                <a:ext cx="370" cy="384"/>
                <a:chOff x="1617" y="6528"/>
                <a:chExt cx="370" cy="384"/>
              </a:xfrm>
            </p:grpSpPr>
            <p:sp>
              <p:nvSpPr>
                <p:cNvPr id="39195" name="Rectangle 343"/>
                <p:cNvSpPr>
                  <a:spLocks noChangeArrowheads="1"/>
                </p:cNvSpPr>
                <p:nvPr/>
              </p:nvSpPr>
              <p:spPr bwMode="auto">
                <a:xfrm>
                  <a:off x="1617" y="6528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420" name="Group 342"/>
                <p:cNvGrpSpPr>
                  <a:grpSpLocks/>
                </p:cNvGrpSpPr>
                <p:nvPr/>
              </p:nvGrpSpPr>
              <p:grpSpPr bwMode="auto">
                <a:xfrm>
                  <a:off x="1617" y="6528"/>
                  <a:ext cx="370" cy="384"/>
                  <a:chOff x="1617" y="6528"/>
                  <a:chExt cx="370" cy="384"/>
                </a:xfrm>
              </p:grpSpPr>
              <p:sp>
                <p:nvSpPr>
                  <p:cNvPr id="39197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1660" y="6528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198" name="Rectangle 341"/>
                  <p:cNvSpPr>
                    <a:spLocks noChangeArrowheads="1"/>
                  </p:cNvSpPr>
                  <p:nvPr/>
                </p:nvSpPr>
                <p:spPr bwMode="auto">
                  <a:xfrm>
                    <a:off x="1617" y="6528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421" name="Group 348"/>
              <p:cNvGrpSpPr>
                <a:grpSpLocks/>
              </p:cNvGrpSpPr>
              <p:nvPr/>
            </p:nvGrpSpPr>
            <p:grpSpPr bwMode="auto">
              <a:xfrm>
                <a:off x="1987" y="6528"/>
                <a:ext cx="370" cy="384"/>
                <a:chOff x="1987" y="6528"/>
                <a:chExt cx="370" cy="384"/>
              </a:xfrm>
            </p:grpSpPr>
            <p:sp>
              <p:nvSpPr>
                <p:cNvPr id="39191" name="Rectangle 347"/>
                <p:cNvSpPr>
                  <a:spLocks noChangeArrowheads="1"/>
                </p:cNvSpPr>
                <p:nvPr/>
              </p:nvSpPr>
              <p:spPr bwMode="auto">
                <a:xfrm>
                  <a:off x="1987" y="6528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422" name="Group 346"/>
                <p:cNvGrpSpPr>
                  <a:grpSpLocks/>
                </p:cNvGrpSpPr>
                <p:nvPr/>
              </p:nvGrpSpPr>
              <p:grpSpPr bwMode="auto">
                <a:xfrm>
                  <a:off x="1987" y="6528"/>
                  <a:ext cx="370" cy="384"/>
                  <a:chOff x="1987" y="6528"/>
                  <a:chExt cx="370" cy="384"/>
                </a:xfrm>
              </p:grpSpPr>
              <p:sp>
                <p:nvSpPr>
                  <p:cNvPr id="39193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6528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194" name="Rectangle 345"/>
                  <p:cNvSpPr>
                    <a:spLocks noChangeArrowheads="1"/>
                  </p:cNvSpPr>
                  <p:nvPr/>
                </p:nvSpPr>
                <p:spPr bwMode="auto">
                  <a:xfrm>
                    <a:off x="1987" y="6528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423" name="Group 352"/>
              <p:cNvGrpSpPr>
                <a:grpSpLocks/>
              </p:cNvGrpSpPr>
              <p:nvPr/>
            </p:nvGrpSpPr>
            <p:grpSpPr bwMode="auto">
              <a:xfrm>
                <a:off x="2357" y="6528"/>
                <a:ext cx="370" cy="384"/>
                <a:chOff x="2357" y="6528"/>
                <a:chExt cx="370" cy="384"/>
              </a:xfrm>
            </p:grpSpPr>
            <p:sp>
              <p:nvSpPr>
                <p:cNvPr id="39187" name="Rectangle 351"/>
                <p:cNvSpPr>
                  <a:spLocks noChangeArrowheads="1"/>
                </p:cNvSpPr>
                <p:nvPr/>
              </p:nvSpPr>
              <p:spPr bwMode="auto">
                <a:xfrm>
                  <a:off x="2357" y="6528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912" name="Group 350"/>
                <p:cNvGrpSpPr>
                  <a:grpSpLocks/>
                </p:cNvGrpSpPr>
                <p:nvPr/>
              </p:nvGrpSpPr>
              <p:grpSpPr bwMode="auto">
                <a:xfrm>
                  <a:off x="2357" y="6528"/>
                  <a:ext cx="370" cy="384"/>
                  <a:chOff x="2357" y="6528"/>
                  <a:chExt cx="370" cy="384"/>
                </a:xfrm>
              </p:grpSpPr>
              <p:sp>
                <p:nvSpPr>
                  <p:cNvPr id="39189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6528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190" name="Rectangle 349"/>
                  <p:cNvSpPr>
                    <a:spLocks noChangeArrowheads="1"/>
                  </p:cNvSpPr>
                  <p:nvPr/>
                </p:nvSpPr>
                <p:spPr bwMode="auto">
                  <a:xfrm>
                    <a:off x="2357" y="6528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913" name="Group 356"/>
              <p:cNvGrpSpPr>
                <a:grpSpLocks/>
              </p:cNvGrpSpPr>
              <p:nvPr/>
            </p:nvGrpSpPr>
            <p:grpSpPr bwMode="auto">
              <a:xfrm>
                <a:off x="2727" y="6528"/>
                <a:ext cx="369" cy="384"/>
                <a:chOff x="2727" y="6528"/>
                <a:chExt cx="369" cy="384"/>
              </a:xfrm>
            </p:grpSpPr>
            <p:sp>
              <p:nvSpPr>
                <p:cNvPr id="39183" name="Rectangle 355"/>
                <p:cNvSpPr>
                  <a:spLocks noChangeArrowheads="1"/>
                </p:cNvSpPr>
                <p:nvPr/>
              </p:nvSpPr>
              <p:spPr bwMode="auto">
                <a:xfrm>
                  <a:off x="2727" y="6528"/>
                  <a:ext cx="369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8914" name="Group 354"/>
                <p:cNvGrpSpPr>
                  <a:grpSpLocks/>
                </p:cNvGrpSpPr>
                <p:nvPr/>
              </p:nvGrpSpPr>
              <p:grpSpPr bwMode="auto">
                <a:xfrm>
                  <a:off x="2727" y="6528"/>
                  <a:ext cx="369" cy="384"/>
                  <a:chOff x="2727" y="6528"/>
                  <a:chExt cx="369" cy="384"/>
                </a:xfrm>
              </p:grpSpPr>
              <p:sp>
                <p:nvSpPr>
                  <p:cNvPr id="39185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2770" y="6528"/>
                    <a:ext cx="283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186" name="Rectangle 353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6528"/>
                    <a:ext cx="369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916" name="Group 358"/>
              <p:cNvGrpSpPr>
                <a:grpSpLocks/>
              </p:cNvGrpSpPr>
              <p:nvPr/>
            </p:nvGrpSpPr>
            <p:grpSpPr bwMode="auto">
              <a:xfrm>
                <a:off x="0" y="6912"/>
                <a:ext cx="1617" cy="384"/>
                <a:chOff x="0" y="6912"/>
                <a:chExt cx="1617" cy="384"/>
              </a:xfrm>
            </p:grpSpPr>
            <p:sp>
              <p:nvSpPr>
                <p:cNvPr id="39181" name="Rectangle 92"/>
                <p:cNvSpPr>
                  <a:spLocks noChangeArrowheads="1"/>
                </p:cNvSpPr>
                <p:nvPr/>
              </p:nvSpPr>
              <p:spPr bwMode="auto">
                <a:xfrm>
                  <a:off x="43" y="691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nega kože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82" name="Rectangle 357"/>
                <p:cNvSpPr>
                  <a:spLocks noChangeArrowheads="1"/>
                </p:cNvSpPr>
                <p:nvPr/>
              </p:nvSpPr>
              <p:spPr bwMode="auto">
                <a:xfrm>
                  <a:off x="0" y="691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18" name="Group 360"/>
              <p:cNvGrpSpPr>
                <a:grpSpLocks/>
              </p:cNvGrpSpPr>
              <p:nvPr/>
            </p:nvGrpSpPr>
            <p:grpSpPr bwMode="auto">
              <a:xfrm>
                <a:off x="1617" y="6912"/>
                <a:ext cx="370" cy="384"/>
                <a:chOff x="1617" y="6912"/>
                <a:chExt cx="370" cy="384"/>
              </a:xfrm>
            </p:grpSpPr>
            <p:sp>
              <p:nvSpPr>
                <p:cNvPr id="39179" name="Rectangle 93"/>
                <p:cNvSpPr>
                  <a:spLocks noChangeArrowheads="1"/>
                </p:cNvSpPr>
                <p:nvPr/>
              </p:nvSpPr>
              <p:spPr bwMode="auto">
                <a:xfrm>
                  <a:off x="1660" y="691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80" name="Rectangle 359"/>
                <p:cNvSpPr>
                  <a:spLocks noChangeArrowheads="1"/>
                </p:cNvSpPr>
                <p:nvPr/>
              </p:nvSpPr>
              <p:spPr bwMode="auto">
                <a:xfrm>
                  <a:off x="1617" y="691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19" name="Group 362"/>
              <p:cNvGrpSpPr>
                <a:grpSpLocks/>
              </p:cNvGrpSpPr>
              <p:nvPr/>
            </p:nvGrpSpPr>
            <p:grpSpPr bwMode="auto">
              <a:xfrm>
                <a:off x="1987" y="6912"/>
                <a:ext cx="370" cy="384"/>
                <a:chOff x="1987" y="6912"/>
                <a:chExt cx="370" cy="384"/>
              </a:xfrm>
            </p:grpSpPr>
            <p:sp>
              <p:nvSpPr>
                <p:cNvPr id="39177" name="Rectangle 94"/>
                <p:cNvSpPr>
                  <a:spLocks noChangeArrowheads="1"/>
                </p:cNvSpPr>
                <p:nvPr/>
              </p:nvSpPr>
              <p:spPr bwMode="auto">
                <a:xfrm>
                  <a:off x="2030" y="691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78" name="Rectangle 361"/>
                <p:cNvSpPr>
                  <a:spLocks noChangeArrowheads="1"/>
                </p:cNvSpPr>
                <p:nvPr/>
              </p:nvSpPr>
              <p:spPr bwMode="auto">
                <a:xfrm>
                  <a:off x="1987" y="691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20" name="Group 364"/>
              <p:cNvGrpSpPr>
                <a:grpSpLocks/>
              </p:cNvGrpSpPr>
              <p:nvPr/>
            </p:nvGrpSpPr>
            <p:grpSpPr bwMode="auto">
              <a:xfrm>
                <a:off x="2357" y="6912"/>
                <a:ext cx="370" cy="384"/>
                <a:chOff x="2357" y="6912"/>
                <a:chExt cx="370" cy="384"/>
              </a:xfrm>
            </p:grpSpPr>
            <p:sp>
              <p:nvSpPr>
                <p:cNvPr id="39175" name="Rectangle 95"/>
                <p:cNvSpPr>
                  <a:spLocks noChangeArrowheads="1"/>
                </p:cNvSpPr>
                <p:nvPr/>
              </p:nvSpPr>
              <p:spPr bwMode="auto">
                <a:xfrm>
                  <a:off x="2400" y="691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76" name="Rectangle 363"/>
                <p:cNvSpPr>
                  <a:spLocks noChangeArrowheads="1"/>
                </p:cNvSpPr>
                <p:nvPr/>
              </p:nvSpPr>
              <p:spPr bwMode="auto">
                <a:xfrm>
                  <a:off x="2357" y="691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21" name="Group 366"/>
              <p:cNvGrpSpPr>
                <a:grpSpLocks/>
              </p:cNvGrpSpPr>
              <p:nvPr/>
            </p:nvGrpSpPr>
            <p:grpSpPr bwMode="auto">
              <a:xfrm>
                <a:off x="2727" y="6912"/>
                <a:ext cx="369" cy="384"/>
                <a:chOff x="2727" y="6912"/>
                <a:chExt cx="369" cy="384"/>
              </a:xfrm>
            </p:grpSpPr>
            <p:sp>
              <p:nvSpPr>
                <p:cNvPr id="39173" name="Rectangle 96"/>
                <p:cNvSpPr>
                  <a:spLocks noChangeArrowheads="1"/>
                </p:cNvSpPr>
                <p:nvPr/>
              </p:nvSpPr>
              <p:spPr bwMode="auto">
                <a:xfrm>
                  <a:off x="2770" y="691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74" name="Rectangle 365"/>
                <p:cNvSpPr>
                  <a:spLocks noChangeArrowheads="1"/>
                </p:cNvSpPr>
                <p:nvPr/>
              </p:nvSpPr>
              <p:spPr bwMode="auto">
                <a:xfrm>
                  <a:off x="2727" y="691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22" name="Group 368"/>
              <p:cNvGrpSpPr>
                <a:grpSpLocks/>
              </p:cNvGrpSpPr>
              <p:nvPr/>
            </p:nvGrpSpPr>
            <p:grpSpPr bwMode="auto">
              <a:xfrm>
                <a:off x="0" y="7296"/>
                <a:ext cx="1617" cy="384"/>
                <a:chOff x="0" y="7296"/>
                <a:chExt cx="1617" cy="384"/>
              </a:xfrm>
            </p:grpSpPr>
            <p:sp>
              <p:nvSpPr>
                <p:cNvPr id="39171" name="Rectangle 97"/>
                <p:cNvSpPr>
                  <a:spLocks noChangeArrowheads="1"/>
                </p:cNvSpPr>
                <p:nvPr/>
              </p:nvSpPr>
              <p:spPr bwMode="auto">
                <a:xfrm>
                  <a:off x="43" y="729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dijeta/ishrana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72" name="Rectangle 367"/>
                <p:cNvSpPr>
                  <a:spLocks noChangeArrowheads="1"/>
                </p:cNvSpPr>
                <p:nvPr/>
              </p:nvSpPr>
              <p:spPr bwMode="auto">
                <a:xfrm>
                  <a:off x="0" y="729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23" name="Group 370"/>
              <p:cNvGrpSpPr>
                <a:grpSpLocks/>
              </p:cNvGrpSpPr>
              <p:nvPr/>
            </p:nvGrpSpPr>
            <p:grpSpPr bwMode="auto">
              <a:xfrm>
                <a:off x="1617" y="7296"/>
                <a:ext cx="370" cy="384"/>
                <a:chOff x="1617" y="7296"/>
                <a:chExt cx="370" cy="384"/>
              </a:xfrm>
            </p:grpSpPr>
            <p:sp>
              <p:nvSpPr>
                <p:cNvPr id="39169" name="Rectangle 98"/>
                <p:cNvSpPr>
                  <a:spLocks noChangeArrowheads="1"/>
                </p:cNvSpPr>
                <p:nvPr/>
              </p:nvSpPr>
              <p:spPr bwMode="auto">
                <a:xfrm>
                  <a:off x="1660" y="729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70" name="Rectangle 369"/>
                <p:cNvSpPr>
                  <a:spLocks noChangeArrowheads="1"/>
                </p:cNvSpPr>
                <p:nvPr/>
              </p:nvSpPr>
              <p:spPr bwMode="auto">
                <a:xfrm>
                  <a:off x="1617" y="729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24" name="Group 372"/>
              <p:cNvGrpSpPr>
                <a:grpSpLocks/>
              </p:cNvGrpSpPr>
              <p:nvPr/>
            </p:nvGrpSpPr>
            <p:grpSpPr bwMode="auto">
              <a:xfrm>
                <a:off x="1987" y="7296"/>
                <a:ext cx="370" cy="384"/>
                <a:chOff x="1987" y="7296"/>
                <a:chExt cx="370" cy="384"/>
              </a:xfrm>
            </p:grpSpPr>
            <p:sp>
              <p:nvSpPr>
                <p:cNvPr id="39167" name="Rectangle 99"/>
                <p:cNvSpPr>
                  <a:spLocks noChangeArrowheads="1"/>
                </p:cNvSpPr>
                <p:nvPr/>
              </p:nvSpPr>
              <p:spPr bwMode="auto">
                <a:xfrm>
                  <a:off x="2030" y="729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68" name="Rectangle 371"/>
                <p:cNvSpPr>
                  <a:spLocks noChangeArrowheads="1"/>
                </p:cNvSpPr>
                <p:nvPr/>
              </p:nvSpPr>
              <p:spPr bwMode="auto">
                <a:xfrm>
                  <a:off x="1987" y="729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25" name="Group 374"/>
              <p:cNvGrpSpPr>
                <a:grpSpLocks/>
              </p:cNvGrpSpPr>
              <p:nvPr/>
            </p:nvGrpSpPr>
            <p:grpSpPr bwMode="auto">
              <a:xfrm>
                <a:off x="2357" y="7296"/>
                <a:ext cx="370" cy="384"/>
                <a:chOff x="2357" y="7296"/>
                <a:chExt cx="370" cy="384"/>
              </a:xfrm>
            </p:grpSpPr>
            <p:sp>
              <p:nvSpPr>
                <p:cNvPr id="39165" name="Rectangle 100"/>
                <p:cNvSpPr>
                  <a:spLocks noChangeArrowheads="1"/>
                </p:cNvSpPr>
                <p:nvPr/>
              </p:nvSpPr>
              <p:spPr bwMode="auto">
                <a:xfrm>
                  <a:off x="2400" y="729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66" name="Rectangle 373"/>
                <p:cNvSpPr>
                  <a:spLocks noChangeArrowheads="1"/>
                </p:cNvSpPr>
                <p:nvPr/>
              </p:nvSpPr>
              <p:spPr bwMode="auto">
                <a:xfrm>
                  <a:off x="2357" y="729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26" name="Group 376"/>
              <p:cNvGrpSpPr>
                <a:grpSpLocks/>
              </p:cNvGrpSpPr>
              <p:nvPr/>
            </p:nvGrpSpPr>
            <p:grpSpPr bwMode="auto">
              <a:xfrm>
                <a:off x="2727" y="7296"/>
                <a:ext cx="369" cy="384"/>
                <a:chOff x="2727" y="7296"/>
                <a:chExt cx="369" cy="384"/>
              </a:xfrm>
            </p:grpSpPr>
            <p:sp>
              <p:nvSpPr>
                <p:cNvPr id="39163" name="Rectangle 101"/>
                <p:cNvSpPr>
                  <a:spLocks noChangeArrowheads="1"/>
                </p:cNvSpPr>
                <p:nvPr/>
              </p:nvSpPr>
              <p:spPr bwMode="auto">
                <a:xfrm>
                  <a:off x="2770" y="729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64" name="Rectangle 375"/>
                <p:cNvSpPr>
                  <a:spLocks noChangeArrowheads="1"/>
                </p:cNvSpPr>
                <p:nvPr/>
              </p:nvSpPr>
              <p:spPr bwMode="auto">
                <a:xfrm>
                  <a:off x="2727" y="729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27" name="Group 378"/>
              <p:cNvGrpSpPr>
                <a:grpSpLocks/>
              </p:cNvGrpSpPr>
              <p:nvPr/>
            </p:nvGrpSpPr>
            <p:grpSpPr bwMode="auto">
              <a:xfrm>
                <a:off x="0" y="7680"/>
                <a:ext cx="1617" cy="384"/>
                <a:chOff x="0" y="7680"/>
                <a:chExt cx="1617" cy="384"/>
              </a:xfrm>
            </p:grpSpPr>
            <p:sp>
              <p:nvSpPr>
                <p:cNvPr id="39161" name="Rectangle 102"/>
                <p:cNvSpPr>
                  <a:spLocks noChangeArrowheads="1"/>
                </p:cNvSpPr>
                <p:nvPr/>
              </p:nvSpPr>
              <p:spPr bwMode="auto">
                <a:xfrm>
                  <a:off x="43" y="768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lekovi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62" name="Rectangle 377"/>
                <p:cNvSpPr>
                  <a:spLocks noChangeArrowheads="1"/>
                </p:cNvSpPr>
                <p:nvPr/>
              </p:nvSpPr>
              <p:spPr bwMode="auto">
                <a:xfrm>
                  <a:off x="0" y="768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28" name="Group 380"/>
              <p:cNvGrpSpPr>
                <a:grpSpLocks/>
              </p:cNvGrpSpPr>
              <p:nvPr/>
            </p:nvGrpSpPr>
            <p:grpSpPr bwMode="auto">
              <a:xfrm>
                <a:off x="1617" y="7680"/>
                <a:ext cx="370" cy="384"/>
                <a:chOff x="1617" y="7680"/>
                <a:chExt cx="370" cy="384"/>
              </a:xfrm>
            </p:grpSpPr>
            <p:sp>
              <p:nvSpPr>
                <p:cNvPr id="39159" name="Rectangle 103"/>
                <p:cNvSpPr>
                  <a:spLocks noChangeArrowheads="1"/>
                </p:cNvSpPr>
                <p:nvPr/>
              </p:nvSpPr>
              <p:spPr bwMode="auto">
                <a:xfrm>
                  <a:off x="1660" y="768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60" name="Rectangle 379"/>
                <p:cNvSpPr>
                  <a:spLocks noChangeArrowheads="1"/>
                </p:cNvSpPr>
                <p:nvPr/>
              </p:nvSpPr>
              <p:spPr bwMode="auto">
                <a:xfrm>
                  <a:off x="1617" y="768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29" name="Group 382"/>
              <p:cNvGrpSpPr>
                <a:grpSpLocks/>
              </p:cNvGrpSpPr>
              <p:nvPr/>
            </p:nvGrpSpPr>
            <p:grpSpPr bwMode="auto">
              <a:xfrm>
                <a:off x="1987" y="7680"/>
                <a:ext cx="370" cy="384"/>
                <a:chOff x="1987" y="7680"/>
                <a:chExt cx="370" cy="384"/>
              </a:xfrm>
            </p:grpSpPr>
            <p:sp>
              <p:nvSpPr>
                <p:cNvPr id="39157" name="Rectangle 104"/>
                <p:cNvSpPr>
                  <a:spLocks noChangeArrowheads="1"/>
                </p:cNvSpPr>
                <p:nvPr/>
              </p:nvSpPr>
              <p:spPr bwMode="auto">
                <a:xfrm>
                  <a:off x="2030" y="768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58" name="Rectangle 381"/>
                <p:cNvSpPr>
                  <a:spLocks noChangeArrowheads="1"/>
                </p:cNvSpPr>
                <p:nvPr/>
              </p:nvSpPr>
              <p:spPr bwMode="auto">
                <a:xfrm>
                  <a:off x="1987" y="768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30" name="Group 384"/>
              <p:cNvGrpSpPr>
                <a:grpSpLocks/>
              </p:cNvGrpSpPr>
              <p:nvPr/>
            </p:nvGrpSpPr>
            <p:grpSpPr bwMode="auto">
              <a:xfrm>
                <a:off x="2357" y="7680"/>
                <a:ext cx="370" cy="384"/>
                <a:chOff x="2357" y="7680"/>
                <a:chExt cx="370" cy="384"/>
              </a:xfrm>
            </p:grpSpPr>
            <p:sp>
              <p:nvSpPr>
                <p:cNvPr id="39155" name="Rectangle 105"/>
                <p:cNvSpPr>
                  <a:spLocks noChangeArrowheads="1"/>
                </p:cNvSpPr>
                <p:nvPr/>
              </p:nvSpPr>
              <p:spPr bwMode="auto">
                <a:xfrm>
                  <a:off x="2400" y="768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56" name="Rectangle 383"/>
                <p:cNvSpPr>
                  <a:spLocks noChangeArrowheads="1"/>
                </p:cNvSpPr>
                <p:nvPr/>
              </p:nvSpPr>
              <p:spPr bwMode="auto">
                <a:xfrm>
                  <a:off x="2357" y="768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31" name="Group 386"/>
              <p:cNvGrpSpPr>
                <a:grpSpLocks/>
              </p:cNvGrpSpPr>
              <p:nvPr/>
            </p:nvGrpSpPr>
            <p:grpSpPr bwMode="auto">
              <a:xfrm>
                <a:off x="2727" y="7680"/>
                <a:ext cx="369" cy="384"/>
                <a:chOff x="2727" y="7680"/>
                <a:chExt cx="369" cy="384"/>
              </a:xfrm>
            </p:grpSpPr>
            <p:sp>
              <p:nvSpPr>
                <p:cNvPr id="39153" name="Rectangle 106"/>
                <p:cNvSpPr>
                  <a:spLocks noChangeArrowheads="1"/>
                </p:cNvSpPr>
                <p:nvPr/>
              </p:nvSpPr>
              <p:spPr bwMode="auto">
                <a:xfrm>
                  <a:off x="2770" y="768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54" name="Rectangle 385"/>
                <p:cNvSpPr>
                  <a:spLocks noChangeArrowheads="1"/>
                </p:cNvSpPr>
                <p:nvPr/>
              </p:nvSpPr>
              <p:spPr bwMode="auto">
                <a:xfrm>
                  <a:off x="2727" y="768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32" name="Group 388"/>
              <p:cNvGrpSpPr>
                <a:grpSpLocks/>
              </p:cNvGrpSpPr>
              <p:nvPr/>
            </p:nvGrpSpPr>
            <p:grpSpPr bwMode="auto">
              <a:xfrm>
                <a:off x="0" y="8064"/>
                <a:ext cx="1617" cy="384"/>
                <a:chOff x="0" y="8064"/>
                <a:chExt cx="1617" cy="384"/>
              </a:xfrm>
            </p:grpSpPr>
            <p:sp>
              <p:nvSpPr>
                <p:cNvPr id="39151" name="Rectangle 107"/>
                <p:cNvSpPr>
                  <a:spLocks noChangeArrowheads="1"/>
                </p:cNvSpPr>
                <p:nvPr/>
              </p:nvSpPr>
              <p:spPr bwMode="auto">
                <a:xfrm>
                  <a:off x="43" y="806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oprema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52" name="Rectangle 387"/>
                <p:cNvSpPr>
                  <a:spLocks noChangeArrowheads="1"/>
                </p:cNvSpPr>
                <p:nvPr/>
              </p:nvSpPr>
              <p:spPr bwMode="auto">
                <a:xfrm>
                  <a:off x="0" y="806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33" name="Group 390"/>
              <p:cNvGrpSpPr>
                <a:grpSpLocks/>
              </p:cNvGrpSpPr>
              <p:nvPr/>
            </p:nvGrpSpPr>
            <p:grpSpPr bwMode="auto">
              <a:xfrm>
                <a:off x="1617" y="8064"/>
                <a:ext cx="370" cy="384"/>
                <a:chOff x="1617" y="8064"/>
                <a:chExt cx="370" cy="384"/>
              </a:xfrm>
            </p:grpSpPr>
            <p:sp>
              <p:nvSpPr>
                <p:cNvPr id="39149" name="Rectangle 108"/>
                <p:cNvSpPr>
                  <a:spLocks noChangeArrowheads="1"/>
                </p:cNvSpPr>
                <p:nvPr/>
              </p:nvSpPr>
              <p:spPr bwMode="auto">
                <a:xfrm>
                  <a:off x="1660" y="806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50" name="Rectangle 389"/>
                <p:cNvSpPr>
                  <a:spLocks noChangeArrowheads="1"/>
                </p:cNvSpPr>
                <p:nvPr/>
              </p:nvSpPr>
              <p:spPr bwMode="auto">
                <a:xfrm>
                  <a:off x="1617" y="806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34" name="Group 392"/>
              <p:cNvGrpSpPr>
                <a:grpSpLocks/>
              </p:cNvGrpSpPr>
              <p:nvPr/>
            </p:nvGrpSpPr>
            <p:grpSpPr bwMode="auto">
              <a:xfrm>
                <a:off x="1987" y="8064"/>
                <a:ext cx="370" cy="384"/>
                <a:chOff x="1987" y="8064"/>
                <a:chExt cx="370" cy="384"/>
              </a:xfrm>
            </p:grpSpPr>
            <p:sp>
              <p:nvSpPr>
                <p:cNvPr id="39147" name="Rectangle 109"/>
                <p:cNvSpPr>
                  <a:spLocks noChangeArrowheads="1"/>
                </p:cNvSpPr>
                <p:nvPr/>
              </p:nvSpPr>
              <p:spPr bwMode="auto">
                <a:xfrm>
                  <a:off x="2030" y="806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48" name="Rectangle 391"/>
                <p:cNvSpPr>
                  <a:spLocks noChangeArrowheads="1"/>
                </p:cNvSpPr>
                <p:nvPr/>
              </p:nvSpPr>
              <p:spPr bwMode="auto">
                <a:xfrm>
                  <a:off x="1987" y="806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35" name="Group 394"/>
              <p:cNvGrpSpPr>
                <a:grpSpLocks/>
              </p:cNvGrpSpPr>
              <p:nvPr/>
            </p:nvGrpSpPr>
            <p:grpSpPr bwMode="auto">
              <a:xfrm>
                <a:off x="2357" y="8064"/>
                <a:ext cx="370" cy="384"/>
                <a:chOff x="2357" y="8064"/>
                <a:chExt cx="370" cy="384"/>
              </a:xfrm>
            </p:grpSpPr>
            <p:sp>
              <p:nvSpPr>
                <p:cNvPr id="39145" name="Rectangle 110"/>
                <p:cNvSpPr>
                  <a:spLocks noChangeArrowheads="1"/>
                </p:cNvSpPr>
                <p:nvPr/>
              </p:nvSpPr>
              <p:spPr bwMode="auto">
                <a:xfrm>
                  <a:off x="2400" y="806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46" name="Rectangle 393"/>
                <p:cNvSpPr>
                  <a:spLocks noChangeArrowheads="1"/>
                </p:cNvSpPr>
                <p:nvPr/>
              </p:nvSpPr>
              <p:spPr bwMode="auto">
                <a:xfrm>
                  <a:off x="2357" y="806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36" name="Group 396"/>
              <p:cNvGrpSpPr>
                <a:grpSpLocks/>
              </p:cNvGrpSpPr>
              <p:nvPr/>
            </p:nvGrpSpPr>
            <p:grpSpPr bwMode="auto">
              <a:xfrm>
                <a:off x="2727" y="8064"/>
                <a:ext cx="369" cy="384"/>
                <a:chOff x="2727" y="8064"/>
                <a:chExt cx="369" cy="384"/>
              </a:xfrm>
            </p:grpSpPr>
            <p:sp>
              <p:nvSpPr>
                <p:cNvPr id="39143" name="Rectangle 111"/>
                <p:cNvSpPr>
                  <a:spLocks noChangeArrowheads="1"/>
                </p:cNvSpPr>
                <p:nvPr/>
              </p:nvSpPr>
              <p:spPr bwMode="auto">
                <a:xfrm>
                  <a:off x="2770" y="806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44" name="Rectangle 395"/>
                <p:cNvSpPr>
                  <a:spLocks noChangeArrowheads="1"/>
                </p:cNvSpPr>
                <p:nvPr/>
              </p:nvSpPr>
              <p:spPr bwMode="auto">
                <a:xfrm>
                  <a:off x="2727" y="806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37" name="Group 398"/>
              <p:cNvGrpSpPr>
                <a:grpSpLocks/>
              </p:cNvGrpSpPr>
              <p:nvPr/>
            </p:nvGrpSpPr>
            <p:grpSpPr bwMode="auto">
              <a:xfrm>
                <a:off x="0" y="8448"/>
                <a:ext cx="1617" cy="384"/>
                <a:chOff x="0" y="8448"/>
                <a:chExt cx="1617" cy="384"/>
              </a:xfrm>
            </p:grpSpPr>
            <p:sp>
              <p:nvSpPr>
                <p:cNvPr id="39141" name="Rectangle 112"/>
                <p:cNvSpPr>
                  <a:spLocks noChangeArrowheads="1"/>
                </p:cNvSpPr>
                <p:nvPr/>
              </p:nvSpPr>
              <p:spPr bwMode="auto">
                <a:xfrm>
                  <a:off x="43" y="844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obim pokreta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42" name="Rectangle 397"/>
                <p:cNvSpPr>
                  <a:spLocks noChangeArrowheads="1"/>
                </p:cNvSpPr>
                <p:nvPr/>
              </p:nvSpPr>
              <p:spPr bwMode="auto">
                <a:xfrm>
                  <a:off x="0" y="844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38" name="Group 400"/>
              <p:cNvGrpSpPr>
                <a:grpSpLocks/>
              </p:cNvGrpSpPr>
              <p:nvPr/>
            </p:nvGrpSpPr>
            <p:grpSpPr bwMode="auto">
              <a:xfrm>
                <a:off x="1617" y="8448"/>
                <a:ext cx="370" cy="384"/>
                <a:chOff x="1617" y="8448"/>
                <a:chExt cx="370" cy="384"/>
              </a:xfrm>
            </p:grpSpPr>
            <p:sp>
              <p:nvSpPr>
                <p:cNvPr id="39139" name="Rectangle 113"/>
                <p:cNvSpPr>
                  <a:spLocks noChangeArrowheads="1"/>
                </p:cNvSpPr>
                <p:nvPr/>
              </p:nvSpPr>
              <p:spPr bwMode="auto">
                <a:xfrm>
                  <a:off x="1660" y="844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40" name="Rectangle 399"/>
                <p:cNvSpPr>
                  <a:spLocks noChangeArrowheads="1"/>
                </p:cNvSpPr>
                <p:nvPr/>
              </p:nvSpPr>
              <p:spPr bwMode="auto">
                <a:xfrm>
                  <a:off x="1617" y="844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39" name="Group 402"/>
              <p:cNvGrpSpPr>
                <a:grpSpLocks/>
              </p:cNvGrpSpPr>
              <p:nvPr/>
            </p:nvGrpSpPr>
            <p:grpSpPr bwMode="auto">
              <a:xfrm>
                <a:off x="1987" y="8448"/>
                <a:ext cx="370" cy="384"/>
                <a:chOff x="1987" y="8448"/>
                <a:chExt cx="370" cy="384"/>
              </a:xfrm>
            </p:grpSpPr>
            <p:sp>
              <p:nvSpPr>
                <p:cNvPr id="39137" name="Rectangle 114"/>
                <p:cNvSpPr>
                  <a:spLocks noChangeArrowheads="1"/>
                </p:cNvSpPr>
                <p:nvPr/>
              </p:nvSpPr>
              <p:spPr bwMode="auto">
                <a:xfrm>
                  <a:off x="2030" y="844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38" name="Rectangle 401"/>
                <p:cNvSpPr>
                  <a:spLocks noChangeArrowheads="1"/>
                </p:cNvSpPr>
                <p:nvPr/>
              </p:nvSpPr>
              <p:spPr bwMode="auto">
                <a:xfrm>
                  <a:off x="1987" y="844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40" name="Group 404"/>
              <p:cNvGrpSpPr>
                <a:grpSpLocks/>
              </p:cNvGrpSpPr>
              <p:nvPr/>
            </p:nvGrpSpPr>
            <p:grpSpPr bwMode="auto">
              <a:xfrm>
                <a:off x="2357" y="8448"/>
                <a:ext cx="370" cy="384"/>
                <a:chOff x="2357" y="8448"/>
                <a:chExt cx="370" cy="384"/>
              </a:xfrm>
            </p:grpSpPr>
            <p:sp>
              <p:nvSpPr>
                <p:cNvPr id="39135" name="Rectangle 115"/>
                <p:cNvSpPr>
                  <a:spLocks noChangeArrowheads="1"/>
                </p:cNvSpPr>
                <p:nvPr/>
              </p:nvSpPr>
              <p:spPr bwMode="auto">
                <a:xfrm>
                  <a:off x="2400" y="844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36" name="Rectangle 403"/>
                <p:cNvSpPr>
                  <a:spLocks noChangeArrowheads="1"/>
                </p:cNvSpPr>
                <p:nvPr/>
              </p:nvSpPr>
              <p:spPr bwMode="auto">
                <a:xfrm>
                  <a:off x="2357" y="844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41" name="Group 406"/>
              <p:cNvGrpSpPr>
                <a:grpSpLocks/>
              </p:cNvGrpSpPr>
              <p:nvPr/>
            </p:nvGrpSpPr>
            <p:grpSpPr bwMode="auto">
              <a:xfrm>
                <a:off x="2727" y="8448"/>
                <a:ext cx="369" cy="384"/>
                <a:chOff x="2727" y="8448"/>
                <a:chExt cx="369" cy="384"/>
              </a:xfrm>
            </p:grpSpPr>
            <p:sp>
              <p:nvSpPr>
                <p:cNvPr id="39133" name="Rectangle 116"/>
                <p:cNvSpPr>
                  <a:spLocks noChangeArrowheads="1"/>
                </p:cNvSpPr>
                <p:nvPr/>
              </p:nvSpPr>
              <p:spPr bwMode="auto">
                <a:xfrm>
                  <a:off x="2770" y="844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34" name="Rectangle 405"/>
                <p:cNvSpPr>
                  <a:spLocks noChangeArrowheads="1"/>
                </p:cNvSpPr>
                <p:nvPr/>
              </p:nvSpPr>
              <p:spPr bwMode="auto">
                <a:xfrm>
                  <a:off x="2727" y="844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42" name="Group 408"/>
              <p:cNvGrpSpPr>
                <a:grpSpLocks/>
              </p:cNvGrpSpPr>
              <p:nvPr/>
            </p:nvGrpSpPr>
            <p:grpSpPr bwMode="auto">
              <a:xfrm>
                <a:off x="0" y="8832"/>
                <a:ext cx="1617" cy="384"/>
                <a:chOff x="0" y="8832"/>
                <a:chExt cx="1617" cy="384"/>
              </a:xfrm>
            </p:grpSpPr>
            <p:sp>
              <p:nvSpPr>
                <p:cNvPr id="39131" name="Rectangle 117"/>
                <p:cNvSpPr>
                  <a:spLocks noChangeArrowheads="1"/>
                </p:cNvSpPr>
                <p:nvPr/>
              </p:nvSpPr>
              <p:spPr bwMode="auto">
                <a:xfrm>
                  <a:off x="43" y="8832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autonomna disrefleksija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32" name="Rectangle 407"/>
                <p:cNvSpPr>
                  <a:spLocks noChangeArrowheads="1"/>
                </p:cNvSpPr>
                <p:nvPr/>
              </p:nvSpPr>
              <p:spPr bwMode="auto">
                <a:xfrm>
                  <a:off x="0" y="8832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943" name="Group 410"/>
              <p:cNvGrpSpPr>
                <a:grpSpLocks/>
              </p:cNvGrpSpPr>
              <p:nvPr/>
            </p:nvGrpSpPr>
            <p:grpSpPr bwMode="auto">
              <a:xfrm>
                <a:off x="1617" y="8832"/>
                <a:ext cx="370" cy="384"/>
                <a:chOff x="1617" y="8832"/>
                <a:chExt cx="370" cy="384"/>
              </a:xfrm>
            </p:grpSpPr>
            <p:sp>
              <p:nvSpPr>
                <p:cNvPr id="39129" name="Rectangle 118"/>
                <p:cNvSpPr>
                  <a:spLocks noChangeArrowheads="1"/>
                </p:cNvSpPr>
                <p:nvPr/>
              </p:nvSpPr>
              <p:spPr bwMode="auto">
                <a:xfrm>
                  <a:off x="1660" y="883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30" name="Rectangle 409"/>
                <p:cNvSpPr>
                  <a:spLocks noChangeArrowheads="1"/>
                </p:cNvSpPr>
                <p:nvPr/>
              </p:nvSpPr>
              <p:spPr bwMode="auto">
                <a:xfrm>
                  <a:off x="1617" y="883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24" name="Group 412"/>
              <p:cNvGrpSpPr>
                <a:grpSpLocks/>
              </p:cNvGrpSpPr>
              <p:nvPr/>
            </p:nvGrpSpPr>
            <p:grpSpPr bwMode="auto">
              <a:xfrm>
                <a:off x="1987" y="8832"/>
                <a:ext cx="370" cy="384"/>
                <a:chOff x="1987" y="8832"/>
                <a:chExt cx="370" cy="384"/>
              </a:xfrm>
            </p:grpSpPr>
            <p:sp>
              <p:nvSpPr>
                <p:cNvPr id="39127" name="Rectangle 119"/>
                <p:cNvSpPr>
                  <a:spLocks noChangeArrowheads="1"/>
                </p:cNvSpPr>
                <p:nvPr/>
              </p:nvSpPr>
              <p:spPr bwMode="auto">
                <a:xfrm>
                  <a:off x="2030" y="883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28" name="Rectangle 411"/>
                <p:cNvSpPr>
                  <a:spLocks noChangeArrowheads="1"/>
                </p:cNvSpPr>
                <p:nvPr/>
              </p:nvSpPr>
              <p:spPr bwMode="auto">
                <a:xfrm>
                  <a:off x="1987" y="883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25" name="Group 414"/>
              <p:cNvGrpSpPr>
                <a:grpSpLocks/>
              </p:cNvGrpSpPr>
              <p:nvPr/>
            </p:nvGrpSpPr>
            <p:grpSpPr bwMode="auto">
              <a:xfrm>
                <a:off x="2357" y="8832"/>
                <a:ext cx="370" cy="384"/>
                <a:chOff x="2357" y="8832"/>
                <a:chExt cx="370" cy="384"/>
              </a:xfrm>
            </p:grpSpPr>
            <p:sp>
              <p:nvSpPr>
                <p:cNvPr id="39125" name="Rectangle 120"/>
                <p:cNvSpPr>
                  <a:spLocks noChangeArrowheads="1"/>
                </p:cNvSpPr>
                <p:nvPr/>
              </p:nvSpPr>
              <p:spPr bwMode="auto">
                <a:xfrm>
                  <a:off x="2400" y="8832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26" name="Rectangle 413"/>
                <p:cNvSpPr>
                  <a:spLocks noChangeArrowheads="1"/>
                </p:cNvSpPr>
                <p:nvPr/>
              </p:nvSpPr>
              <p:spPr bwMode="auto">
                <a:xfrm>
                  <a:off x="2357" y="8832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26" name="Group 416"/>
              <p:cNvGrpSpPr>
                <a:grpSpLocks/>
              </p:cNvGrpSpPr>
              <p:nvPr/>
            </p:nvGrpSpPr>
            <p:grpSpPr bwMode="auto">
              <a:xfrm>
                <a:off x="2727" y="8832"/>
                <a:ext cx="369" cy="384"/>
                <a:chOff x="2727" y="8832"/>
                <a:chExt cx="369" cy="384"/>
              </a:xfrm>
            </p:grpSpPr>
            <p:sp>
              <p:nvSpPr>
                <p:cNvPr id="39123" name="Rectangle 121"/>
                <p:cNvSpPr>
                  <a:spLocks noChangeArrowheads="1"/>
                </p:cNvSpPr>
                <p:nvPr/>
              </p:nvSpPr>
              <p:spPr bwMode="auto">
                <a:xfrm>
                  <a:off x="2770" y="8832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24" name="Rectangle 415"/>
                <p:cNvSpPr>
                  <a:spLocks noChangeArrowheads="1"/>
                </p:cNvSpPr>
                <p:nvPr/>
              </p:nvSpPr>
              <p:spPr bwMode="auto">
                <a:xfrm>
                  <a:off x="2727" y="8832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27" name="Group 418"/>
              <p:cNvGrpSpPr>
                <a:grpSpLocks/>
              </p:cNvGrpSpPr>
              <p:nvPr/>
            </p:nvGrpSpPr>
            <p:grpSpPr bwMode="auto">
              <a:xfrm>
                <a:off x="0" y="9216"/>
                <a:ext cx="1617" cy="384"/>
                <a:chOff x="0" y="9216"/>
                <a:chExt cx="1617" cy="384"/>
              </a:xfrm>
            </p:grpSpPr>
            <p:sp>
              <p:nvSpPr>
                <p:cNvPr id="39121" name="Rectangle 122"/>
                <p:cNvSpPr>
                  <a:spLocks noChangeArrowheads="1"/>
                </p:cNvSpPr>
                <p:nvPr/>
              </p:nvSpPr>
              <p:spPr bwMode="auto">
                <a:xfrm>
                  <a:off x="43" y="9216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infekcija gornjih disajnih puteva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22" name="Rectangle 417"/>
                <p:cNvSpPr>
                  <a:spLocks noChangeArrowheads="1"/>
                </p:cNvSpPr>
                <p:nvPr/>
              </p:nvSpPr>
              <p:spPr bwMode="auto">
                <a:xfrm>
                  <a:off x="0" y="9216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28" name="Group 420"/>
              <p:cNvGrpSpPr>
                <a:grpSpLocks/>
              </p:cNvGrpSpPr>
              <p:nvPr/>
            </p:nvGrpSpPr>
            <p:grpSpPr bwMode="auto">
              <a:xfrm>
                <a:off x="1617" y="9216"/>
                <a:ext cx="370" cy="384"/>
                <a:chOff x="1617" y="9216"/>
                <a:chExt cx="370" cy="384"/>
              </a:xfrm>
            </p:grpSpPr>
            <p:sp>
              <p:nvSpPr>
                <p:cNvPr id="39119" name="Rectangle 123"/>
                <p:cNvSpPr>
                  <a:spLocks noChangeArrowheads="1"/>
                </p:cNvSpPr>
                <p:nvPr/>
              </p:nvSpPr>
              <p:spPr bwMode="auto">
                <a:xfrm>
                  <a:off x="1660" y="921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20" name="Rectangle 419"/>
                <p:cNvSpPr>
                  <a:spLocks noChangeArrowheads="1"/>
                </p:cNvSpPr>
                <p:nvPr/>
              </p:nvSpPr>
              <p:spPr bwMode="auto">
                <a:xfrm>
                  <a:off x="1617" y="921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29" name="Group 422"/>
              <p:cNvGrpSpPr>
                <a:grpSpLocks/>
              </p:cNvGrpSpPr>
              <p:nvPr/>
            </p:nvGrpSpPr>
            <p:grpSpPr bwMode="auto">
              <a:xfrm>
                <a:off x="1987" y="9216"/>
                <a:ext cx="370" cy="384"/>
                <a:chOff x="1987" y="9216"/>
                <a:chExt cx="370" cy="384"/>
              </a:xfrm>
            </p:grpSpPr>
            <p:sp>
              <p:nvSpPr>
                <p:cNvPr id="39117" name="Rectangle 124"/>
                <p:cNvSpPr>
                  <a:spLocks noChangeArrowheads="1"/>
                </p:cNvSpPr>
                <p:nvPr/>
              </p:nvSpPr>
              <p:spPr bwMode="auto">
                <a:xfrm>
                  <a:off x="2030" y="921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18" name="Rectangle 421"/>
                <p:cNvSpPr>
                  <a:spLocks noChangeArrowheads="1"/>
                </p:cNvSpPr>
                <p:nvPr/>
              </p:nvSpPr>
              <p:spPr bwMode="auto">
                <a:xfrm>
                  <a:off x="1987" y="921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30" name="Group 424"/>
              <p:cNvGrpSpPr>
                <a:grpSpLocks/>
              </p:cNvGrpSpPr>
              <p:nvPr/>
            </p:nvGrpSpPr>
            <p:grpSpPr bwMode="auto">
              <a:xfrm>
                <a:off x="2357" y="9216"/>
                <a:ext cx="370" cy="384"/>
                <a:chOff x="2357" y="9216"/>
                <a:chExt cx="370" cy="384"/>
              </a:xfrm>
            </p:grpSpPr>
            <p:sp>
              <p:nvSpPr>
                <p:cNvPr id="39115" name="Rectangle 125"/>
                <p:cNvSpPr>
                  <a:spLocks noChangeArrowheads="1"/>
                </p:cNvSpPr>
                <p:nvPr/>
              </p:nvSpPr>
              <p:spPr bwMode="auto">
                <a:xfrm>
                  <a:off x="2400" y="9216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16" name="Rectangle 423"/>
                <p:cNvSpPr>
                  <a:spLocks noChangeArrowheads="1"/>
                </p:cNvSpPr>
                <p:nvPr/>
              </p:nvSpPr>
              <p:spPr bwMode="auto">
                <a:xfrm>
                  <a:off x="2357" y="9216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31" name="Group 426"/>
              <p:cNvGrpSpPr>
                <a:grpSpLocks/>
              </p:cNvGrpSpPr>
              <p:nvPr/>
            </p:nvGrpSpPr>
            <p:grpSpPr bwMode="auto">
              <a:xfrm>
                <a:off x="2727" y="9216"/>
                <a:ext cx="369" cy="384"/>
                <a:chOff x="2727" y="9216"/>
                <a:chExt cx="369" cy="384"/>
              </a:xfrm>
            </p:grpSpPr>
            <p:sp>
              <p:nvSpPr>
                <p:cNvPr id="39113" name="Rectangle 126"/>
                <p:cNvSpPr>
                  <a:spLocks noChangeArrowheads="1"/>
                </p:cNvSpPr>
                <p:nvPr/>
              </p:nvSpPr>
              <p:spPr bwMode="auto">
                <a:xfrm>
                  <a:off x="2770" y="9216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14" name="Rectangle 425"/>
                <p:cNvSpPr>
                  <a:spLocks noChangeArrowheads="1"/>
                </p:cNvSpPr>
                <p:nvPr/>
              </p:nvSpPr>
              <p:spPr bwMode="auto">
                <a:xfrm>
                  <a:off x="2727" y="9216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32" name="Group 428"/>
              <p:cNvGrpSpPr>
                <a:grpSpLocks/>
              </p:cNvGrpSpPr>
              <p:nvPr/>
            </p:nvGrpSpPr>
            <p:grpSpPr bwMode="auto">
              <a:xfrm>
                <a:off x="0" y="9600"/>
                <a:ext cx="1617" cy="384"/>
                <a:chOff x="0" y="9600"/>
                <a:chExt cx="1617" cy="384"/>
              </a:xfrm>
            </p:grpSpPr>
            <p:sp>
              <p:nvSpPr>
                <p:cNvPr id="39111" name="Rectangle 127"/>
                <p:cNvSpPr>
                  <a:spLocks noChangeArrowheads="1"/>
                </p:cNvSpPr>
                <p:nvPr/>
              </p:nvSpPr>
              <p:spPr bwMode="auto">
                <a:xfrm>
                  <a:off x="43" y="9600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infekcija urinarnog trakta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12" name="Rectangle 427"/>
                <p:cNvSpPr>
                  <a:spLocks noChangeArrowheads="1"/>
                </p:cNvSpPr>
                <p:nvPr/>
              </p:nvSpPr>
              <p:spPr bwMode="auto">
                <a:xfrm>
                  <a:off x="0" y="9600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33" name="Group 430"/>
              <p:cNvGrpSpPr>
                <a:grpSpLocks/>
              </p:cNvGrpSpPr>
              <p:nvPr/>
            </p:nvGrpSpPr>
            <p:grpSpPr bwMode="auto">
              <a:xfrm>
                <a:off x="1617" y="9600"/>
                <a:ext cx="370" cy="384"/>
                <a:chOff x="1617" y="9600"/>
                <a:chExt cx="370" cy="384"/>
              </a:xfrm>
            </p:grpSpPr>
            <p:sp>
              <p:nvSpPr>
                <p:cNvPr id="39109" name="Rectangle 128"/>
                <p:cNvSpPr>
                  <a:spLocks noChangeArrowheads="1"/>
                </p:cNvSpPr>
                <p:nvPr/>
              </p:nvSpPr>
              <p:spPr bwMode="auto">
                <a:xfrm>
                  <a:off x="1660" y="960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10" name="Rectangle 429"/>
                <p:cNvSpPr>
                  <a:spLocks noChangeArrowheads="1"/>
                </p:cNvSpPr>
                <p:nvPr/>
              </p:nvSpPr>
              <p:spPr bwMode="auto">
                <a:xfrm>
                  <a:off x="1617" y="960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34" name="Group 432"/>
              <p:cNvGrpSpPr>
                <a:grpSpLocks/>
              </p:cNvGrpSpPr>
              <p:nvPr/>
            </p:nvGrpSpPr>
            <p:grpSpPr bwMode="auto">
              <a:xfrm>
                <a:off x="1987" y="9600"/>
                <a:ext cx="370" cy="384"/>
                <a:chOff x="1987" y="9600"/>
                <a:chExt cx="370" cy="384"/>
              </a:xfrm>
            </p:grpSpPr>
            <p:sp>
              <p:nvSpPr>
                <p:cNvPr id="39107" name="Rectangle 129"/>
                <p:cNvSpPr>
                  <a:spLocks noChangeArrowheads="1"/>
                </p:cNvSpPr>
                <p:nvPr/>
              </p:nvSpPr>
              <p:spPr bwMode="auto">
                <a:xfrm>
                  <a:off x="2030" y="960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08" name="Rectangle 431"/>
                <p:cNvSpPr>
                  <a:spLocks noChangeArrowheads="1"/>
                </p:cNvSpPr>
                <p:nvPr/>
              </p:nvSpPr>
              <p:spPr bwMode="auto">
                <a:xfrm>
                  <a:off x="1987" y="960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35" name="Group 434"/>
              <p:cNvGrpSpPr>
                <a:grpSpLocks/>
              </p:cNvGrpSpPr>
              <p:nvPr/>
            </p:nvGrpSpPr>
            <p:grpSpPr bwMode="auto">
              <a:xfrm>
                <a:off x="2357" y="9600"/>
                <a:ext cx="370" cy="384"/>
                <a:chOff x="2357" y="9600"/>
                <a:chExt cx="370" cy="384"/>
              </a:xfrm>
            </p:grpSpPr>
            <p:sp>
              <p:nvSpPr>
                <p:cNvPr id="39105" name="Rectangle 130"/>
                <p:cNvSpPr>
                  <a:spLocks noChangeArrowheads="1"/>
                </p:cNvSpPr>
                <p:nvPr/>
              </p:nvSpPr>
              <p:spPr bwMode="auto">
                <a:xfrm>
                  <a:off x="2400" y="9600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06" name="Rectangle 433"/>
                <p:cNvSpPr>
                  <a:spLocks noChangeArrowheads="1"/>
                </p:cNvSpPr>
                <p:nvPr/>
              </p:nvSpPr>
              <p:spPr bwMode="auto">
                <a:xfrm>
                  <a:off x="2357" y="9600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36" name="Group 436"/>
              <p:cNvGrpSpPr>
                <a:grpSpLocks/>
              </p:cNvGrpSpPr>
              <p:nvPr/>
            </p:nvGrpSpPr>
            <p:grpSpPr bwMode="auto">
              <a:xfrm>
                <a:off x="2727" y="9600"/>
                <a:ext cx="369" cy="384"/>
                <a:chOff x="2727" y="9600"/>
                <a:chExt cx="369" cy="384"/>
              </a:xfrm>
            </p:grpSpPr>
            <p:sp>
              <p:nvSpPr>
                <p:cNvPr id="39103" name="Rectangle 131"/>
                <p:cNvSpPr>
                  <a:spLocks noChangeArrowheads="1"/>
                </p:cNvSpPr>
                <p:nvPr/>
              </p:nvSpPr>
              <p:spPr bwMode="auto">
                <a:xfrm>
                  <a:off x="2770" y="9600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04" name="Rectangle 435"/>
                <p:cNvSpPr>
                  <a:spLocks noChangeArrowheads="1"/>
                </p:cNvSpPr>
                <p:nvPr/>
              </p:nvSpPr>
              <p:spPr bwMode="auto">
                <a:xfrm>
                  <a:off x="2727" y="9600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37" name="Group 438"/>
              <p:cNvGrpSpPr>
                <a:grpSpLocks/>
              </p:cNvGrpSpPr>
              <p:nvPr/>
            </p:nvGrpSpPr>
            <p:grpSpPr bwMode="auto">
              <a:xfrm>
                <a:off x="0" y="9984"/>
                <a:ext cx="1617" cy="384"/>
                <a:chOff x="0" y="9984"/>
                <a:chExt cx="1617" cy="384"/>
              </a:xfrm>
            </p:grpSpPr>
            <p:sp>
              <p:nvSpPr>
                <p:cNvPr id="39101" name="Rectangle 132"/>
                <p:cNvSpPr>
                  <a:spLocks noChangeArrowheads="1"/>
                </p:cNvSpPr>
                <p:nvPr/>
              </p:nvSpPr>
              <p:spPr bwMode="auto">
                <a:xfrm>
                  <a:off x="43" y="9984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tromboza dubokih vena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02" name="Rectangle 437"/>
                <p:cNvSpPr>
                  <a:spLocks noChangeArrowheads="1"/>
                </p:cNvSpPr>
                <p:nvPr/>
              </p:nvSpPr>
              <p:spPr bwMode="auto">
                <a:xfrm>
                  <a:off x="0" y="9984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38" name="Group 440"/>
              <p:cNvGrpSpPr>
                <a:grpSpLocks/>
              </p:cNvGrpSpPr>
              <p:nvPr/>
            </p:nvGrpSpPr>
            <p:grpSpPr bwMode="auto">
              <a:xfrm>
                <a:off x="1617" y="9984"/>
                <a:ext cx="370" cy="384"/>
                <a:chOff x="1617" y="9984"/>
                <a:chExt cx="370" cy="384"/>
              </a:xfrm>
            </p:grpSpPr>
            <p:sp>
              <p:nvSpPr>
                <p:cNvPr id="39099" name="Rectangle 133"/>
                <p:cNvSpPr>
                  <a:spLocks noChangeArrowheads="1"/>
                </p:cNvSpPr>
                <p:nvPr/>
              </p:nvSpPr>
              <p:spPr bwMode="auto">
                <a:xfrm>
                  <a:off x="1660" y="99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100" name="Rectangle 439"/>
                <p:cNvSpPr>
                  <a:spLocks noChangeArrowheads="1"/>
                </p:cNvSpPr>
                <p:nvPr/>
              </p:nvSpPr>
              <p:spPr bwMode="auto">
                <a:xfrm>
                  <a:off x="1617" y="99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39" name="Group 442"/>
              <p:cNvGrpSpPr>
                <a:grpSpLocks/>
              </p:cNvGrpSpPr>
              <p:nvPr/>
            </p:nvGrpSpPr>
            <p:grpSpPr bwMode="auto">
              <a:xfrm>
                <a:off x="1987" y="9984"/>
                <a:ext cx="370" cy="384"/>
                <a:chOff x="1987" y="9984"/>
                <a:chExt cx="370" cy="384"/>
              </a:xfrm>
            </p:grpSpPr>
            <p:sp>
              <p:nvSpPr>
                <p:cNvPr id="39097" name="Rectangle 134"/>
                <p:cNvSpPr>
                  <a:spLocks noChangeArrowheads="1"/>
                </p:cNvSpPr>
                <p:nvPr/>
              </p:nvSpPr>
              <p:spPr bwMode="auto">
                <a:xfrm>
                  <a:off x="2030" y="99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098" name="Rectangle 441"/>
                <p:cNvSpPr>
                  <a:spLocks noChangeArrowheads="1"/>
                </p:cNvSpPr>
                <p:nvPr/>
              </p:nvSpPr>
              <p:spPr bwMode="auto">
                <a:xfrm>
                  <a:off x="1987" y="99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40" name="Group 444"/>
              <p:cNvGrpSpPr>
                <a:grpSpLocks/>
              </p:cNvGrpSpPr>
              <p:nvPr/>
            </p:nvGrpSpPr>
            <p:grpSpPr bwMode="auto">
              <a:xfrm>
                <a:off x="2357" y="9984"/>
                <a:ext cx="370" cy="384"/>
                <a:chOff x="2357" y="9984"/>
                <a:chExt cx="370" cy="384"/>
              </a:xfrm>
            </p:grpSpPr>
            <p:sp>
              <p:nvSpPr>
                <p:cNvPr id="39095" name="Rectangle 135"/>
                <p:cNvSpPr>
                  <a:spLocks noChangeArrowheads="1"/>
                </p:cNvSpPr>
                <p:nvPr/>
              </p:nvSpPr>
              <p:spPr bwMode="auto">
                <a:xfrm>
                  <a:off x="2400" y="9984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096" name="Rectangle 443"/>
                <p:cNvSpPr>
                  <a:spLocks noChangeArrowheads="1"/>
                </p:cNvSpPr>
                <p:nvPr/>
              </p:nvSpPr>
              <p:spPr bwMode="auto">
                <a:xfrm>
                  <a:off x="2357" y="9984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41" name="Group 446"/>
              <p:cNvGrpSpPr>
                <a:grpSpLocks/>
              </p:cNvGrpSpPr>
              <p:nvPr/>
            </p:nvGrpSpPr>
            <p:grpSpPr bwMode="auto">
              <a:xfrm>
                <a:off x="2727" y="9984"/>
                <a:ext cx="369" cy="384"/>
                <a:chOff x="2727" y="9984"/>
                <a:chExt cx="369" cy="384"/>
              </a:xfrm>
            </p:grpSpPr>
            <p:sp>
              <p:nvSpPr>
                <p:cNvPr id="39093" name="Rectangle 136"/>
                <p:cNvSpPr>
                  <a:spLocks noChangeArrowheads="1"/>
                </p:cNvSpPr>
                <p:nvPr/>
              </p:nvSpPr>
              <p:spPr bwMode="auto">
                <a:xfrm>
                  <a:off x="2770" y="9984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094" name="Rectangle 445"/>
                <p:cNvSpPr>
                  <a:spLocks noChangeArrowheads="1"/>
                </p:cNvSpPr>
                <p:nvPr/>
              </p:nvSpPr>
              <p:spPr bwMode="auto">
                <a:xfrm>
                  <a:off x="2727" y="9984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42" name="Group 448"/>
              <p:cNvGrpSpPr>
                <a:grpSpLocks/>
              </p:cNvGrpSpPr>
              <p:nvPr/>
            </p:nvGrpSpPr>
            <p:grpSpPr bwMode="auto">
              <a:xfrm>
                <a:off x="0" y="10368"/>
                <a:ext cx="1617" cy="384"/>
                <a:chOff x="0" y="10368"/>
                <a:chExt cx="1617" cy="384"/>
              </a:xfrm>
            </p:grpSpPr>
            <p:sp>
              <p:nvSpPr>
                <p:cNvPr id="39091" name="Rectangle 137"/>
                <p:cNvSpPr>
                  <a:spLocks noChangeArrowheads="1"/>
                </p:cNvSpPr>
                <p:nvPr/>
              </p:nvSpPr>
              <p:spPr bwMode="auto">
                <a:xfrm>
                  <a:off x="43" y="10368"/>
                  <a:ext cx="153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dobijanje humanitarnih usluga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092" name="Rectangle 447"/>
                <p:cNvSpPr>
                  <a:spLocks noChangeArrowheads="1"/>
                </p:cNvSpPr>
                <p:nvPr/>
              </p:nvSpPr>
              <p:spPr bwMode="auto">
                <a:xfrm>
                  <a:off x="0" y="10368"/>
                  <a:ext cx="16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43" name="Group 450"/>
              <p:cNvGrpSpPr>
                <a:grpSpLocks/>
              </p:cNvGrpSpPr>
              <p:nvPr/>
            </p:nvGrpSpPr>
            <p:grpSpPr bwMode="auto">
              <a:xfrm>
                <a:off x="1617" y="10368"/>
                <a:ext cx="370" cy="384"/>
                <a:chOff x="1617" y="10368"/>
                <a:chExt cx="370" cy="384"/>
              </a:xfrm>
            </p:grpSpPr>
            <p:sp>
              <p:nvSpPr>
                <p:cNvPr id="39089" name="Rectangle 138"/>
                <p:cNvSpPr>
                  <a:spLocks noChangeArrowheads="1"/>
                </p:cNvSpPr>
                <p:nvPr/>
              </p:nvSpPr>
              <p:spPr bwMode="auto">
                <a:xfrm>
                  <a:off x="1660" y="103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090" name="Rectangle 449"/>
                <p:cNvSpPr>
                  <a:spLocks noChangeArrowheads="1"/>
                </p:cNvSpPr>
                <p:nvPr/>
              </p:nvSpPr>
              <p:spPr bwMode="auto">
                <a:xfrm>
                  <a:off x="1617" y="103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44" name="Group 452"/>
              <p:cNvGrpSpPr>
                <a:grpSpLocks/>
              </p:cNvGrpSpPr>
              <p:nvPr/>
            </p:nvGrpSpPr>
            <p:grpSpPr bwMode="auto">
              <a:xfrm>
                <a:off x="1987" y="10368"/>
                <a:ext cx="370" cy="384"/>
                <a:chOff x="1987" y="10368"/>
                <a:chExt cx="370" cy="384"/>
              </a:xfrm>
            </p:grpSpPr>
            <p:sp>
              <p:nvSpPr>
                <p:cNvPr id="39087" name="Rectangle 139"/>
                <p:cNvSpPr>
                  <a:spLocks noChangeArrowheads="1"/>
                </p:cNvSpPr>
                <p:nvPr/>
              </p:nvSpPr>
              <p:spPr bwMode="auto">
                <a:xfrm>
                  <a:off x="2030" y="103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088" name="Rectangle 451"/>
                <p:cNvSpPr>
                  <a:spLocks noChangeArrowheads="1"/>
                </p:cNvSpPr>
                <p:nvPr/>
              </p:nvSpPr>
              <p:spPr bwMode="auto">
                <a:xfrm>
                  <a:off x="1987" y="103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45" name="Group 454"/>
              <p:cNvGrpSpPr>
                <a:grpSpLocks/>
              </p:cNvGrpSpPr>
              <p:nvPr/>
            </p:nvGrpSpPr>
            <p:grpSpPr bwMode="auto">
              <a:xfrm>
                <a:off x="2357" y="10368"/>
                <a:ext cx="370" cy="384"/>
                <a:chOff x="2357" y="10368"/>
                <a:chExt cx="370" cy="384"/>
              </a:xfrm>
            </p:grpSpPr>
            <p:sp>
              <p:nvSpPr>
                <p:cNvPr id="39085" name="Rectangle 140"/>
                <p:cNvSpPr>
                  <a:spLocks noChangeArrowheads="1"/>
                </p:cNvSpPr>
                <p:nvPr/>
              </p:nvSpPr>
              <p:spPr bwMode="auto">
                <a:xfrm>
                  <a:off x="2400" y="10368"/>
                  <a:ext cx="28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086" name="Rectangle 453"/>
                <p:cNvSpPr>
                  <a:spLocks noChangeArrowheads="1"/>
                </p:cNvSpPr>
                <p:nvPr/>
              </p:nvSpPr>
              <p:spPr bwMode="auto">
                <a:xfrm>
                  <a:off x="2357" y="10368"/>
                  <a:ext cx="37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46" name="Group 456"/>
              <p:cNvGrpSpPr>
                <a:grpSpLocks/>
              </p:cNvGrpSpPr>
              <p:nvPr/>
            </p:nvGrpSpPr>
            <p:grpSpPr bwMode="auto">
              <a:xfrm>
                <a:off x="2727" y="10368"/>
                <a:ext cx="369" cy="384"/>
                <a:chOff x="2727" y="10368"/>
                <a:chExt cx="369" cy="384"/>
              </a:xfrm>
            </p:grpSpPr>
            <p:sp>
              <p:nvSpPr>
                <p:cNvPr id="39083" name="Rectangle 141"/>
                <p:cNvSpPr>
                  <a:spLocks noChangeArrowheads="1"/>
                </p:cNvSpPr>
                <p:nvPr/>
              </p:nvSpPr>
              <p:spPr bwMode="auto">
                <a:xfrm>
                  <a:off x="2770" y="10368"/>
                  <a:ext cx="28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n-US" sz="1400">
                      <a:latin typeface="Vagrounded Light YU" pitchFamily="34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n-US" sz="1400"/>
                </a:p>
              </p:txBody>
            </p:sp>
            <p:sp>
              <p:nvSpPr>
                <p:cNvPr id="39084" name="Rectangle 455"/>
                <p:cNvSpPr>
                  <a:spLocks noChangeArrowheads="1"/>
                </p:cNvSpPr>
                <p:nvPr/>
              </p:nvSpPr>
              <p:spPr bwMode="auto">
                <a:xfrm>
                  <a:off x="2727" y="10368"/>
                  <a:ext cx="36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447" name="Group 460"/>
              <p:cNvGrpSpPr>
                <a:grpSpLocks/>
              </p:cNvGrpSpPr>
              <p:nvPr/>
            </p:nvGrpSpPr>
            <p:grpSpPr bwMode="auto">
              <a:xfrm>
                <a:off x="0" y="10752"/>
                <a:ext cx="1617" cy="384"/>
                <a:chOff x="0" y="10752"/>
                <a:chExt cx="1617" cy="384"/>
              </a:xfrm>
            </p:grpSpPr>
            <p:sp>
              <p:nvSpPr>
                <p:cNvPr id="39079" name="Rectangle 459"/>
                <p:cNvSpPr>
                  <a:spLocks noChangeArrowheads="1"/>
                </p:cNvSpPr>
                <p:nvPr/>
              </p:nvSpPr>
              <p:spPr bwMode="auto">
                <a:xfrm>
                  <a:off x="0" y="10752"/>
                  <a:ext cx="1617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448" name="Group 458"/>
                <p:cNvGrpSpPr>
                  <a:grpSpLocks/>
                </p:cNvGrpSpPr>
                <p:nvPr/>
              </p:nvGrpSpPr>
              <p:grpSpPr bwMode="auto">
                <a:xfrm>
                  <a:off x="0" y="10752"/>
                  <a:ext cx="1617" cy="384"/>
                  <a:chOff x="0" y="10752"/>
                  <a:chExt cx="1617" cy="384"/>
                </a:xfrm>
              </p:grpSpPr>
              <p:sp>
                <p:nvSpPr>
                  <p:cNvPr id="39081" name="Rectangle 142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10752"/>
                    <a:ext cx="1531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 b="1">
                        <a:latin typeface="Vagrounded Light YU" pitchFamily="34" charset="0"/>
                        <a:cs typeface="Times New Roman" pitchFamily="18" charset="0"/>
                      </a:rPr>
                      <a:t>ukupan broj bodova</a:t>
                    </a:r>
                    <a:endParaRPr lang="en-US" sz="1400">
                      <a:latin typeface="Vagrounded Light YU" pitchFamily="34" charset="0"/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082" name="Rectangle 45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752"/>
                    <a:ext cx="1617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449" name="Group 464"/>
              <p:cNvGrpSpPr>
                <a:grpSpLocks/>
              </p:cNvGrpSpPr>
              <p:nvPr/>
            </p:nvGrpSpPr>
            <p:grpSpPr bwMode="auto">
              <a:xfrm>
                <a:off x="1617" y="10752"/>
                <a:ext cx="370" cy="384"/>
                <a:chOff x="1617" y="10752"/>
                <a:chExt cx="370" cy="384"/>
              </a:xfrm>
            </p:grpSpPr>
            <p:sp>
              <p:nvSpPr>
                <p:cNvPr id="39075" name="Rectangle 463"/>
                <p:cNvSpPr>
                  <a:spLocks noChangeArrowheads="1"/>
                </p:cNvSpPr>
                <p:nvPr/>
              </p:nvSpPr>
              <p:spPr bwMode="auto">
                <a:xfrm>
                  <a:off x="1617" y="10752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450" name="Group 462"/>
                <p:cNvGrpSpPr>
                  <a:grpSpLocks/>
                </p:cNvGrpSpPr>
                <p:nvPr/>
              </p:nvGrpSpPr>
              <p:grpSpPr bwMode="auto">
                <a:xfrm>
                  <a:off x="1617" y="10752"/>
                  <a:ext cx="370" cy="384"/>
                  <a:chOff x="1617" y="10752"/>
                  <a:chExt cx="370" cy="384"/>
                </a:xfrm>
              </p:grpSpPr>
              <p:sp>
                <p:nvSpPr>
                  <p:cNvPr id="39077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1660" y="10752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078" name="Rectangle 461"/>
                  <p:cNvSpPr>
                    <a:spLocks noChangeArrowheads="1"/>
                  </p:cNvSpPr>
                  <p:nvPr/>
                </p:nvSpPr>
                <p:spPr bwMode="auto">
                  <a:xfrm>
                    <a:off x="1617" y="10752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451" name="Group 468"/>
              <p:cNvGrpSpPr>
                <a:grpSpLocks/>
              </p:cNvGrpSpPr>
              <p:nvPr/>
            </p:nvGrpSpPr>
            <p:grpSpPr bwMode="auto">
              <a:xfrm>
                <a:off x="1987" y="10752"/>
                <a:ext cx="370" cy="384"/>
                <a:chOff x="1987" y="10752"/>
                <a:chExt cx="370" cy="384"/>
              </a:xfrm>
            </p:grpSpPr>
            <p:sp>
              <p:nvSpPr>
                <p:cNvPr id="39071" name="Rectangle 467"/>
                <p:cNvSpPr>
                  <a:spLocks noChangeArrowheads="1"/>
                </p:cNvSpPr>
                <p:nvPr/>
              </p:nvSpPr>
              <p:spPr bwMode="auto">
                <a:xfrm>
                  <a:off x="1987" y="10752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452" name="Group 466"/>
                <p:cNvGrpSpPr>
                  <a:grpSpLocks/>
                </p:cNvGrpSpPr>
                <p:nvPr/>
              </p:nvGrpSpPr>
              <p:grpSpPr bwMode="auto">
                <a:xfrm>
                  <a:off x="1987" y="10752"/>
                  <a:ext cx="370" cy="384"/>
                  <a:chOff x="1987" y="10752"/>
                  <a:chExt cx="370" cy="384"/>
                </a:xfrm>
              </p:grpSpPr>
              <p:sp>
                <p:nvSpPr>
                  <p:cNvPr id="39073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10752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074" name="Rectangle 465"/>
                  <p:cNvSpPr>
                    <a:spLocks noChangeArrowheads="1"/>
                  </p:cNvSpPr>
                  <p:nvPr/>
                </p:nvSpPr>
                <p:spPr bwMode="auto">
                  <a:xfrm>
                    <a:off x="1987" y="10752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453" name="Group 472"/>
              <p:cNvGrpSpPr>
                <a:grpSpLocks/>
              </p:cNvGrpSpPr>
              <p:nvPr/>
            </p:nvGrpSpPr>
            <p:grpSpPr bwMode="auto">
              <a:xfrm>
                <a:off x="2357" y="10752"/>
                <a:ext cx="370" cy="384"/>
                <a:chOff x="2357" y="10752"/>
                <a:chExt cx="370" cy="384"/>
              </a:xfrm>
            </p:grpSpPr>
            <p:sp>
              <p:nvSpPr>
                <p:cNvPr id="39067" name="Rectangle 471"/>
                <p:cNvSpPr>
                  <a:spLocks noChangeArrowheads="1"/>
                </p:cNvSpPr>
                <p:nvPr/>
              </p:nvSpPr>
              <p:spPr bwMode="auto">
                <a:xfrm>
                  <a:off x="2357" y="10752"/>
                  <a:ext cx="370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454" name="Group 470"/>
                <p:cNvGrpSpPr>
                  <a:grpSpLocks/>
                </p:cNvGrpSpPr>
                <p:nvPr/>
              </p:nvGrpSpPr>
              <p:grpSpPr bwMode="auto">
                <a:xfrm>
                  <a:off x="2357" y="10752"/>
                  <a:ext cx="370" cy="384"/>
                  <a:chOff x="2357" y="10752"/>
                  <a:chExt cx="370" cy="384"/>
                </a:xfrm>
              </p:grpSpPr>
              <p:sp>
                <p:nvSpPr>
                  <p:cNvPr id="39069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0752"/>
                    <a:ext cx="284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070" name="Rectangle 469"/>
                  <p:cNvSpPr>
                    <a:spLocks noChangeArrowheads="1"/>
                  </p:cNvSpPr>
                  <p:nvPr/>
                </p:nvSpPr>
                <p:spPr bwMode="auto">
                  <a:xfrm>
                    <a:off x="2357" y="10752"/>
                    <a:ext cx="370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9455" name="Group 476"/>
              <p:cNvGrpSpPr>
                <a:grpSpLocks/>
              </p:cNvGrpSpPr>
              <p:nvPr/>
            </p:nvGrpSpPr>
            <p:grpSpPr bwMode="auto">
              <a:xfrm>
                <a:off x="2727" y="10752"/>
                <a:ext cx="369" cy="384"/>
                <a:chOff x="2727" y="10752"/>
                <a:chExt cx="369" cy="384"/>
              </a:xfrm>
            </p:grpSpPr>
            <p:sp>
              <p:nvSpPr>
                <p:cNvPr id="39063" name="Rectangle 475"/>
                <p:cNvSpPr>
                  <a:spLocks noChangeArrowheads="1"/>
                </p:cNvSpPr>
                <p:nvPr/>
              </p:nvSpPr>
              <p:spPr bwMode="auto">
                <a:xfrm>
                  <a:off x="2727" y="10752"/>
                  <a:ext cx="369" cy="38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39456" name="Group 474"/>
                <p:cNvGrpSpPr>
                  <a:grpSpLocks/>
                </p:cNvGrpSpPr>
                <p:nvPr/>
              </p:nvGrpSpPr>
              <p:grpSpPr bwMode="auto">
                <a:xfrm>
                  <a:off x="2727" y="10752"/>
                  <a:ext cx="369" cy="384"/>
                  <a:chOff x="2727" y="10752"/>
                  <a:chExt cx="369" cy="384"/>
                </a:xfrm>
              </p:grpSpPr>
              <p:sp>
                <p:nvSpPr>
                  <p:cNvPr id="39065" name="Rectangle 146"/>
                  <p:cNvSpPr>
                    <a:spLocks noChangeArrowheads="1"/>
                  </p:cNvSpPr>
                  <p:nvPr/>
                </p:nvSpPr>
                <p:spPr bwMode="auto">
                  <a:xfrm>
                    <a:off x="2770" y="10752"/>
                    <a:ext cx="283" cy="384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en-US" sz="1400">
                        <a:latin typeface="Vagrounded Light YU" pitchFamily="34" charset="0"/>
                        <a:cs typeface="Times New Roman" pitchFamily="18" charset="0"/>
                      </a:rPr>
                      <a:t> </a:t>
                    </a:r>
                  </a:p>
                  <a:p>
                    <a:pPr algn="just" eaLnBrk="0" hangingPunct="0"/>
                    <a:endParaRPr lang="en-US" sz="1400"/>
                  </a:p>
                </p:txBody>
              </p:sp>
              <p:sp>
                <p:nvSpPr>
                  <p:cNvPr id="39066" name="Rectangle 473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10752"/>
                    <a:ext cx="369" cy="38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38917" name="Rectangle 478"/>
            <p:cNvSpPr>
              <a:spLocks noChangeArrowheads="1"/>
            </p:cNvSpPr>
            <p:nvPr/>
          </p:nvSpPr>
          <p:spPr bwMode="auto">
            <a:xfrm>
              <a:off x="-3" y="-3"/>
              <a:ext cx="3102" cy="1114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38915" name="Rectangle 480"/>
          <p:cNvSpPr>
            <a:spLocks noChangeArrowheads="1"/>
          </p:cNvSpPr>
          <p:nvPr/>
        </p:nvSpPr>
        <p:spPr bwMode="auto">
          <a:xfrm>
            <a:off x="6553200" y="1447800"/>
            <a:ext cx="21717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4400">
                <a:solidFill>
                  <a:schemeClr val="tx2"/>
                </a:solidFill>
                <a:latin typeface="Tahoma" pitchFamily="34" charset="0"/>
              </a:rPr>
              <a:t>QIF test</a:t>
            </a:r>
            <a:endParaRPr lang="en-GB" sz="44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6" name="Picture 4" descr="LastScan899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15340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381000" y="4495800"/>
            <a:ext cx="7772400" cy="209288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 dirty="0" err="1"/>
              <a:t>Ocene</a:t>
            </a:r>
            <a:r>
              <a:rPr lang="en-GB" sz="2000" b="1" dirty="0"/>
              <a:t> </a:t>
            </a:r>
            <a:r>
              <a:rPr lang="en-GB" sz="2000" b="1" dirty="0" err="1"/>
              <a:t>za</a:t>
            </a:r>
            <a:r>
              <a:rPr lang="en-GB" sz="2000" b="1" dirty="0"/>
              <a:t> </a:t>
            </a:r>
            <a:r>
              <a:rPr lang="en-GB" sz="2000" b="1" dirty="0" err="1"/>
              <a:t>aktivnosti</a:t>
            </a:r>
            <a:r>
              <a:rPr lang="en-GB" sz="2000" b="1" dirty="0"/>
              <a:t> </a:t>
            </a:r>
            <a:r>
              <a:rPr lang="en-GB" sz="2000" b="1" dirty="0" err="1"/>
              <a:t>iz</a:t>
            </a:r>
            <a:r>
              <a:rPr lang="en-GB" sz="2000" b="1" dirty="0"/>
              <a:t> </a:t>
            </a:r>
            <a:r>
              <a:rPr lang="en-GB" sz="2000" b="1" dirty="0" err="1"/>
              <a:t>svake</a:t>
            </a:r>
            <a:r>
              <a:rPr lang="en-GB" sz="2000" b="1" dirty="0"/>
              <a:t> </a:t>
            </a:r>
            <a:r>
              <a:rPr lang="en-GB" sz="2000" b="1" dirty="0" err="1"/>
              <a:t>oblasti</a:t>
            </a:r>
            <a:r>
              <a:rPr lang="en-GB" sz="2000" b="1" dirty="0"/>
              <a:t> </a:t>
            </a:r>
            <a:r>
              <a:rPr lang="en-GB" sz="2000" b="1" dirty="0" err="1"/>
              <a:t>su</a:t>
            </a:r>
            <a:r>
              <a:rPr lang="en-GB" sz="2000" b="1" dirty="0"/>
              <a:t> </a:t>
            </a:r>
            <a:r>
              <a:rPr lang="en-GB" sz="2000" b="1" dirty="0" err="1"/>
              <a:t>od</a:t>
            </a:r>
            <a:r>
              <a:rPr lang="en-GB" sz="2000" b="1" dirty="0"/>
              <a:t> 0-4.</a:t>
            </a:r>
          </a:p>
          <a:p>
            <a:pPr>
              <a:spcBef>
                <a:spcPct val="50000"/>
              </a:spcBef>
            </a:pPr>
            <a:r>
              <a:rPr lang="en-GB" sz="2000" b="1" dirty="0" err="1"/>
              <a:t>Ukupan</a:t>
            </a:r>
            <a:r>
              <a:rPr lang="en-GB" sz="2000" b="1" dirty="0"/>
              <a:t> </a:t>
            </a:r>
            <a:r>
              <a:rPr lang="en-GB" sz="2000" b="1" dirty="0" err="1"/>
              <a:t>broj</a:t>
            </a:r>
            <a:r>
              <a:rPr lang="en-GB" sz="2000" b="1" dirty="0"/>
              <a:t> </a:t>
            </a:r>
            <a:r>
              <a:rPr lang="en-GB" sz="2000" b="1" dirty="0" err="1"/>
              <a:t>bodova</a:t>
            </a:r>
            <a:r>
              <a:rPr lang="en-GB" sz="2000" b="1" dirty="0"/>
              <a:t> </a:t>
            </a:r>
            <a:r>
              <a:rPr lang="en-GB" sz="2000" b="1" dirty="0" err="1"/>
              <a:t>na</a:t>
            </a:r>
            <a:r>
              <a:rPr lang="en-GB" sz="2000" b="1" dirty="0"/>
              <a:t> QIF </a:t>
            </a:r>
            <a:r>
              <a:rPr lang="en-GB" sz="2000" b="1" dirty="0" err="1"/>
              <a:t>skali</a:t>
            </a:r>
            <a:r>
              <a:rPr lang="en-GB" sz="2000" b="1" dirty="0"/>
              <a:t> je 200. </a:t>
            </a:r>
            <a:r>
              <a:rPr lang="en-GB" sz="2000" b="1" dirty="0" err="1"/>
              <a:t>Svaka</a:t>
            </a:r>
            <a:r>
              <a:rPr lang="en-GB" sz="2000" b="1" dirty="0"/>
              <a:t> </a:t>
            </a:r>
            <a:r>
              <a:rPr lang="en-GB" sz="2000" b="1" dirty="0" err="1"/>
              <a:t>aktivnost</a:t>
            </a:r>
            <a:r>
              <a:rPr lang="en-GB" sz="2000" b="1" dirty="0"/>
              <a:t> se </a:t>
            </a:r>
            <a:r>
              <a:rPr lang="en-GB" sz="2000" b="1" dirty="0" err="1"/>
              <a:t>boduje</a:t>
            </a:r>
            <a:r>
              <a:rPr lang="en-GB" sz="2000" b="1" dirty="0"/>
              <a:t> </a:t>
            </a:r>
            <a:r>
              <a:rPr lang="en-GB" sz="2000" b="1" dirty="0" err="1"/>
              <a:t>ponaosob</a:t>
            </a:r>
            <a:r>
              <a:rPr lang="en-GB" sz="2000" b="1" dirty="0"/>
              <a:t> </a:t>
            </a:r>
            <a:r>
              <a:rPr lang="en-GB" sz="2000" b="1" dirty="0" err="1"/>
              <a:t>od</a:t>
            </a:r>
            <a:r>
              <a:rPr lang="en-GB" sz="2000" b="1" dirty="0"/>
              <a:t> 0-4. </a:t>
            </a:r>
            <a:r>
              <a:rPr lang="en-GB" sz="2000" b="1" dirty="0" smtClean="0"/>
              <a:t>Ob</a:t>
            </a:r>
            <a:r>
              <a:rPr lang="sr-Latn-CS" sz="2000" b="1" dirty="0" smtClean="0"/>
              <a:t>la</a:t>
            </a:r>
            <a:r>
              <a:rPr lang="en-GB" sz="2000" b="1" dirty="0" err="1" smtClean="0"/>
              <a:t>st</a:t>
            </a:r>
            <a:r>
              <a:rPr lang="en-GB" sz="2000" b="1" dirty="0" smtClean="0"/>
              <a:t> </a:t>
            </a:r>
            <a:r>
              <a:rPr lang="en-GB" sz="2000" b="1" dirty="0"/>
              <a:t>"transfer" </a:t>
            </a:r>
            <a:r>
              <a:rPr lang="en-GB" sz="2000" b="1" dirty="0" err="1"/>
              <a:t>i</a:t>
            </a:r>
            <a:r>
              <a:rPr lang="en-GB" sz="2000" b="1" dirty="0"/>
              <a:t> "</a:t>
            </a:r>
            <a:r>
              <a:rPr lang="en-GB" sz="2000" b="1" dirty="0" err="1"/>
              <a:t>krevet</a:t>
            </a:r>
            <a:r>
              <a:rPr lang="en-GB" sz="2000" b="1" dirty="0"/>
              <a:t>" </a:t>
            </a:r>
            <a:r>
              <a:rPr lang="en-GB" sz="2000" b="1" dirty="0" err="1"/>
              <a:t>iziskuje</a:t>
            </a:r>
            <a:r>
              <a:rPr lang="en-GB" sz="2000" b="1" dirty="0"/>
              <a:t> </a:t>
            </a:r>
            <a:r>
              <a:rPr lang="en-GB" sz="2000" b="1" dirty="0" err="1"/>
              <a:t>potrebu</a:t>
            </a:r>
            <a:r>
              <a:rPr lang="en-GB" sz="2000" b="1" dirty="0"/>
              <a:t> </a:t>
            </a:r>
            <a:r>
              <a:rPr lang="en-GB" sz="2000" b="1" dirty="0" err="1"/>
              <a:t>bodovanja</a:t>
            </a:r>
            <a:r>
              <a:rPr lang="en-GB" sz="2000" b="1" dirty="0"/>
              <a:t> </a:t>
            </a:r>
            <a:r>
              <a:rPr lang="en-GB" sz="2000" b="1" dirty="0" err="1"/>
              <a:t>ponaosob</a:t>
            </a:r>
            <a:r>
              <a:rPr lang="en-GB" sz="2000" b="1" dirty="0"/>
              <a:t>, </a:t>
            </a:r>
            <a:r>
              <a:rPr lang="en-GB" sz="2000" b="1" dirty="0" err="1"/>
              <a:t>ali</a:t>
            </a:r>
            <a:r>
              <a:rPr lang="en-GB" sz="2000" b="1" dirty="0"/>
              <a:t> se </a:t>
            </a:r>
            <a:r>
              <a:rPr lang="en-GB" sz="2000" b="1" dirty="0" err="1"/>
              <a:t>zbir</a:t>
            </a:r>
            <a:r>
              <a:rPr lang="en-GB" sz="2000" b="1" dirty="0"/>
              <a:t> </a:t>
            </a:r>
            <a:r>
              <a:rPr lang="en-GB" sz="2000" b="1" dirty="0" err="1"/>
              <a:t>bodova</a:t>
            </a:r>
            <a:r>
              <a:rPr lang="en-GB" sz="2000" b="1" dirty="0"/>
              <a:t> deli </a:t>
            </a:r>
            <a:r>
              <a:rPr lang="en-GB" sz="2000" b="1" dirty="0" err="1"/>
              <a:t>sa</a:t>
            </a:r>
            <a:r>
              <a:rPr lang="en-GB" sz="2000" b="1" dirty="0"/>
              <a:t> </a:t>
            </a:r>
            <a:r>
              <a:rPr lang="en-GB" sz="2000" b="1" dirty="0" err="1"/>
              <a:t>dva</a:t>
            </a:r>
            <a:r>
              <a:rPr lang="en-GB" sz="2000" b="1" dirty="0"/>
              <a:t> </a:t>
            </a:r>
            <a:r>
              <a:rPr lang="en-GB" sz="2000" b="1" dirty="0" err="1"/>
              <a:t>i</a:t>
            </a:r>
            <a:r>
              <a:rPr lang="en-GB" sz="2000" b="1" dirty="0"/>
              <a:t> </a:t>
            </a:r>
            <a:r>
              <a:rPr lang="en-GB" sz="2000" b="1" dirty="0" err="1"/>
              <a:t>dobija</a:t>
            </a:r>
            <a:r>
              <a:rPr lang="en-GB" sz="2000" b="1" dirty="0"/>
              <a:t> </a:t>
            </a:r>
            <a:r>
              <a:rPr lang="en-GB" sz="2000" b="1" dirty="0" err="1"/>
              <a:t>zajednička</a:t>
            </a:r>
            <a:r>
              <a:rPr lang="en-GB" sz="2000" b="1" dirty="0"/>
              <a:t> </a:t>
            </a:r>
            <a:r>
              <a:rPr lang="en-GB" sz="2000" b="1" dirty="0" err="1"/>
              <a:t>ocena</a:t>
            </a:r>
            <a:r>
              <a:rPr lang="en-GB" sz="2000" b="1" dirty="0"/>
              <a:t> </a:t>
            </a:r>
            <a:r>
              <a:rPr lang="en-GB" sz="2000" b="1" dirty="0" err="1"/>
              <a:t>za</a:t>
            </a:r>
            <a:r>
              <a:rPr lang="en-GB" sz="2000" b="1" dirty="0"/>
              <a:t> </a:t>
            </a:r>
            <a:r>
              <a:rPr lang="en-GB" sz="2000" b="1" dirty="0" err="1"/>
              <a:t>dve</a:t>
            </a:r>
            <a:r>
              <a:rPr lang="en-GB" sz="2000" b="1" dirty="0"/>
              <a:t> </a:t>
            </a:r>
            <a:r>
              <a:rPr lang="en-GB" sz="2000" b="1" dirty="0" err="1"/>
              <a:t>susedne</a:t>
            </a:r>
            <a:r>
              <a:rPr lang="en-GB" sz="2000" b="1" dirty="0"/>
              <a:t> </a:t>
            </a:r>
            <a:r>
              <a:rPr lang="en-GB" sz="2000" b="1" dirty="0" err="1"/>
              <a:t>aktivnosti</a:t>
            </a:r>
            <a:r>
              <a:rPr lang="en-GB" sz="2000" b="1" dirty="0"/>
              <a:t>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600" b="1" dirty="0" smtClean="0"/>
              <a:t>FIM </a:t>
            </a:r>
            <a:r>
              <a:rPr lang="sr-Cyrl-RS" sz="3600" b="1" dirty="0" smtClean="0"/>
              <a:t>тест</a:t>
            </a:r>
            <a:r>
              <a:rPr lang="en-GB" sz="3600" b="1" dirty="0" smtClean="0"/>
              <a:t> (</a:t>
            </a:r>
            <a:r>
              <a:rPr lang="en-GB" sz="3600" b="1" dirty="0" err="1" smtClean="0"/>
              <a:t>Funkcional</a:t>
            </a:r>
            <a:r>
              <a:rPr lang="en-GB" sz="3600" b="1" dirty="0" smtClean="0"/>
              <a:t> Independence Measure)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Од 1984 године ФИМ тест је уведен у свим већим светским центрима као тест за општу процену функционалних могућности особа са неуролошким оштећењима. </a:t>
            </a:r>
          </a:p>
          <a:p>
            <a:r>
              <a:rPr lang="ru-RU" sz="2800" dirty="0" smtClean="0"/>
              <a:t>Тест је погодан за праћење ефикасности терапијских процедура и има могућност упоредјивања одређених параметара на врло прегледан начин. </a:t>
            </a:r>
          </a:p>
          <a:p>
            <a:r>
              <a:rPr lang="ru-RU" sz="2800" dirty="0" smtClean="0"/>
              <a:t>ФИМ тест обухвата 6 области у оквиру којих има 18 питања.</a:t>
            </a:r>
            <a:endParaRPr lang="en-GB" sz="2800" dirty="0" smtClean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FIM test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800" smtClean="0">
                <a:solidFill>
                  <a:srgbClr val="CC0066"/>
                </a:solidFill>
              </a:rPr>
              <a:t>I. Samozbrinjavanje</a:t>
            </a:r>
          </a:p>
          <a:p>
            <a:pPr>
              <a:lnSpc>
                <a:spcPct val="80000"/>
              </a:lnSpc>
            </a:pPr>
            <a:r>
              <a:rPr lang="en-GB" smtClean="0"/>
              <a:t>ishrana,</a:t>
            </a:r>
          </a:p>
          <a:p>
            <a:pPr>
              <a:lnSpc>
                <a:spcPct val="80000"/>
              </a:lnSpc>
            </a:pPr>
            <a:r>
              <a:rPr lang="en-GB" smtClean="0"/>
              <a:t>lična higijena,</a:t>
            </a:r>
          </a:p>
          <a:p>
            <a:pPr>
              <a:lnSpc>
                <a:spcPct val="80000"/>
              </a:lnSpc>
            </a:pPr>
            <a:r>
              <a:rPr lang="en-GB" smtClean="0"/>
              <a:t>kupanje,</a:t>
            </a:r>
          </a:p>
          <a:p>
            <a:pPr>
              <a:lnSpc>
                <a:spcPct val="80000"/>
              </a:lnSpc>
            </a:pPr>
            <a:r>
              <a:rPr lang="en-GB" smtClean="0"/>
              <a:t>oblačenje gornjeg dela odeće,</a:t>
            </a:r>
          </a:p>
          <a:p>
            <a:pPr>
              <a:lnSpc>
                <a:spcPct val="80000"/>
              </a:lnSpc>
            </a:pPr>
            <a:r>
              <a:rPr lang="en-GB" smtClean="0"/>
              <a:t>oblačenje donjeg dela odeće,</a:t>
            </a:r>
          </a:p>
          <a:p>
            <a:pPr>
              <a:lnSpc>
                <a:spcPct val="80000"/>
              </a:lnSpc>
            </a:pPr>
            <a:r>
              <a:rPr lang="en-GB" smtClean="0"/>
              <a:t>toalet.</a:t>
            </a:r>
          </a:p>
          <a:p>
            <a:pPr>
              <a:lnSpc>
                <a:spcPct val="80000"/>
              </a:lnSpc>
            </a:pPr>
            <a:r>
              <a:rPr lang="en-GB" sz="2800" smtClean="0">
                <a:solidFill>
                  <a:srgbClr val="CC0066"/>
                </a:solidFill>
              </a:rPr>
              <a:t>II. Kontrola sfinktera</a:t>
            </a:r>
          </a:p>
          <a:p>
            <a:pPr>
              <a:lnSpc>
                <a:spcPct val="80000"/>
              </a:lnSpc>
            </a:pPr>
            <a:r>
              <a:rPr lang="en-GB" smtClean="0"/>
              <a:t>pražnjenje bešike,</a:t>
            </a:r>
          </a:p>
          <a:p>
            <a:pPr>
              <a:lnSpc>
                <a:spcPct val="80000"/>
              </a:lnSpc>
            </a:pPr>
            <a:r>
              <a:rPr lang="en-GB" smtClean="0"/>
              <a:t>pražnjenje debelog creva.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FIM test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b="1" smtClean="0">
                <a:solidFill>
                  <a:srgbClr val="CC0066"/>
                </a:solidFill>
              </a:rPr>
              <a:t>III Mobilnost transfer</a:t>
            </a:r>
          </a:p>
          <a:p>
            <a:pPr>
              <a:lnSpc>
                <a:spcPct val="80000"/>
              </a:lnSpc>
            </a:pPr>
            <a:r>
              <a:rPr lang="en-US" smtClean="0"/>
              <a:t>krvet, stolica, </a:t>
            </a:r>
          </a:p>
          <a:p>
            <a:pPr>
              <a:lnSpc>
                <a:spcPct val="80000"/>
              </a:lnSpc>
            </a:pPr>
            <a:r>
              <a:rPr lang="en-US" smtClean="0"/>
              <a:t>krevet kolica</a:t>
            </a:r>
          </a:p>
          <a:p>
            <a:pPr>
              <a:lnSpc>
                <a:spcPct val="80000"/>
              </a:lnSpc>
            </a:pPr>
            <a:r>
              <a:rPr lang="sr-Latn-CS" smtClean="0"/>
              <a:t>k</a:t>
            </a:r>
            <a:r>
              <a:rPr lang="en-US" smtClean="0"/>
              <a:t>ada, tus</a:t>
            </a:r>
          </a:p>
          <a:p>
            <a:pPr>
              <a:lnSpc>
                <a:spcPct val="80000"/>
              </a:lnSpc>
            </a:pPr>
            <a:r>
              <a:rPr lang="en-US" smtClean="0"/>
              <a:t>toalet</a:t>
            </a:r>
            <a:endParaRPr lang="sr-Latn-CS" smtClean="0"/>
          </a:p>
          <a:p>
            <a:pPr>
              <a:lnSpc>
                <a:spcPct val="90000"/>
              </a:lnSpc>
            </a:pPr>
            <a:r>
              <a:rPr lang="en-GB" sz="2800" smtClean="0">
                <a:solidFill>
                  <a:srgbClr val="CC0066"/>
                </a:solidFill>
              </a:rPr>
              <a:t>IV .Kretanje</a:t>
            </a:r>
          </a:p>
          <a:p>
            <a:pPr>
              <a:lnSpc>
                <a:spcPct val="90000"/>
              </a:lnSpc>
            </a:pPr>
            <a:r>
              <a:rPr lang="en-GB" smtClean="0"/>
              <a:t>hod, </a:t>
            </a:r>
          </a:p>
          <a:p>
            <a:pPr>
              <a:lnSpc>
                <a:spcPct val="90000"/>
              </a:lnSpc>
            </a:pPr>
            <a:r>
              <a:rPr lang="en-GB" smtClean="0"/>
              <a:t>kolica,</a:t>
            </a:r>
          </a:p>
          <a:p>
            <a:pPr>
              <a:lnSpc>
                <a:spcPct val="90000"/>
              </a:lnSpc>
            </a:pPr>
            <a:r>
              <a:rPr lang="en-GB" smtClean="0"/>
              <a:t>stepenice</a:t>
            </a:r>
            <a:r>
              <a:rPr lang="en-GB" sz="2800" smtClean="0"/>
              <a:t>.</a:t>
            </a:r>
          </a:p>
          <a:p>
            <a:pPr>
              <a:lnSpc>
                <a:spcPct val="80000"/>
              </a:lnSpc>
            </a:pPr>
            <a:endParaRPr lang="en-US" smtClean="0"/>
          </a:p>
          <a:p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FIM test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smtClean="0">
                <a:solidFill>
                  <a:srgbClr val="C00000"/>
                </a:solidFill>
              </a:rPr>
              <a:t>V. Komunikacija </a:t>
            </a:r>
          </a:p>
          <a:p>
            <a:pPr>
              <a:lnSpc>
                <a:spcPct val="90000"/>
              </a:lnSpc>
            </a:pPr>
            <a:r>
              <a:rPr lang="en-GB" smtClean="0"/>
              <a:t>razumevanje,</a:t>
            </a:r>
          </a:p>
          <a:p>
            <a:pPr>
              <a:lnSpc>
                <a:spcPct val="90000"/>
              </a:lnSpc>
            </a:pPr>
            <a:r>
              <a:rPr lang="en-GB" smtClean="0"/>
              <a:t>izražavanje.</a:t>
            </a:r>
          </a:p>
          <a:p>
            <a:pPr>
              <a:lnSpc>
                <a:spcPct val="90000"/>
              </a:lnSpc>
            </a:pPr>
            <a:r>
              <a:rPr lang="en-GB" sz="2800" smtClean="0">
                <a:solidFill>
                  <a:srgbClr val="CC0066"/>
                </a:solidFill>
              </a:rPr>
              <a:t>VI. Socijalizacija</a:t>
            </a:r>
          </a:p>
          <a:p>
            <a:pPr>
              <a:lnSpc>
                <a:spcPct val="90000"/>
              </a:lnSpc>
            </a:pPr>
            <a:r>
              <a:rPr lang="en-GB" smtClean="0"/>
              <a:t>interreakcija sa okolinom.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Ključ ocenjivanja za FIM test</a:t>
            </a:r>
            <a:endParaRPr lang="en-GB" smtClean="0"/>
          </a:p>
        </p:txBody>
      </p:sp>
      <p:sp>
        <p:nvSpPr>
          <p:cNvPr id="4" name="Table Placeholder 3"/>
          <p:cNvSpPr>
            <a:spLocks noGrp="1"/>
          </p:cNvSpPr>
          <p:nvPr>
            <p:ph type="tbl" idx="1"/>
          </p:nvPr>
        </p:nvSpPr>
        <p:spPr/>
      </p:sp>
      <p:pic>
        <p:nvPicPr>
          <p:cNvPr id="5" name="Picture 7" descr="LastScan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960563"/>
            <a:ext cx="7056438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dirty="0" smtClean="0"/>
              <a:t>КРАТКА ФОРМА КИФ ТЕСТА (</a:t>
            </a:r>
            <a:r>
              <a:rPr lang="en-US" sz="3600" dirty="0" smtClean="0"/>
              <a:t>Quadriplegia Index of Function-Short Form</a:t>
            </a:r>
            <a:r>
              <a:rPr lang="sr-Cyrl-RS" sz="3600" dirty="0" smtClean="0"/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/>
              <a:t>Код повреда кичмене мождине за функционалну процену квадриплегичара можемо да користимо и кратку форму КИФ теста.</a:t>
            </a:r>
          </a:p>
          <a:p>
            <a:pPr>
              <a:defRPr/>
            </a:pPr>
            <a:r>
              <a:rPr lang="sr-Cyrl-RS" dirty="0" smtClean="0"/>
              <a:t>С</a:t>
            </a:r>
            <a:r>
              <a:rPr lang="sr-Latn-CS" dirty="0" smtClean="0"/>
              <a:t>астоји од 6 ставки, </a:t>
            </a:r>
            <a:r>
              <a:rPr lang="sr-Cyrl-RS" dirty="0" smtClean="0"/>
              <a:t>свака се бодује </a:t>
            </a:r>
            <a:r>
              <a:rPr lang="sr-Latn-CS" dirty="0" smtClean="0"/>
              <a:t>на скали од 0-4. Клиничар посматра и процењује пацијента </a:t>
            </a:r>
            <a:r>
              <a:rPr lang="sr-Cyrl-RS" dirty="0" smtClean="0"/>
              <a:t>по</a:t>
            </a:r>
            <a:r>
              <a:rPr lang="sr-Latn-CS" dirty="0" smtClean="0"/>
              <a:t> свакој ставци.</a:t>
            </a:r>
            <a:endParaRPr lang="sr-Cyrl-RS" dirty="0" smtClean="0"/>
          </a:p>
          <a:p>
            <a:pPr>
              <a:defRPr/>
            </a:pPr>
            <a:r>
              <a:rPr lang="sr-Cyrl-RS" dirty="0" smtClean="0"/>
              <a:t>Максималан број поена је 24.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dirty="0" smtClean="0"/>
              <a:t>КРАТКА ФОРМА КИФ ТЕСТА (</a:t>
            </a:r>
            <a:r>
              <a:rPr lang="en-US" sz="3600" dirty="0" smtClean="0"/>
              <a:t>Quadriplegia Index of Function-Short Form</a:t>
            </a:r>
            <a:r>
              <a:rPr lang="sr-Cyrl-RS" sz="3600" dirty="0" smtClean="0"/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sr-Latn-CS" sz="2800" dirty="0" smtClean="0"/>
              <a:t>Бодовање: 4 = независ</a:t>
            </a:r>
            <a:r>
              <a:rPr lang="sr-Cyrl-RS" sz="2800" dirty="0" smtClean="0"/>
              <a:t>ан;</a:t>
            </a:r>
            <a:r>
              <a:rPr lang="sr-Latn-CS" sz="2800" dirty="0" smtClean="0"/>
              <a:t>3 = независ</a:t>
            </a:r>
            <a:r>
              <a:rPr lang="sr-Cyrl-RS" sz="2800" dirty="0" smtClean="0"/>
              <a:t>ан</a:t>
            </a:r>
            <a:r>
              <a:rPr lang="sr-Latn-CS" sz="2800" dirty="0" smtClean="0"/>
              <a:t> са </a:t>
            </a:r>
            <a:r>
              <a:rPr lang="sr-Cyrl-RS" sz="2800" dirty="0" smtClean="0"/>
              <a:t>помагалом; </a:t>
            </a:r>
            <a:r>
              <a:rPr lang="sr-Latn-CS" sz="2800" dirty="0" smtClean="0"/>
              <a:t>2 = надзор</a:t>
            </a:r>
            <a:r>
              <a:rPr lang="sr-Cyrl-RS" sz="2800" dirty="0" smtClean="0"/>
              <a:t>;</a:t>
            </a:r>
            <a:r>
              <a:rPr lang="sr-Latn-CS" sz="2800" dirty="0" smtClean="0"/>
              <a:t>1 = физичка помоћ 0 = завис</a:t>
            </a:r>
            <a:r>
              <a:rPr lang="sr-Cyrl-RS" sz="2800" dirty="0" smtClean="0"/>
              <a:t>ан</a:t>
            </a:r>
            <a:r>
              <a:rPr lang="sr-Latn-CS" sz="2800" dirty="0" smtClean="0"/>
              <a:t> </a:t>
            </a:r>
            <a:endParaRPr lang="sr-Cyrl-RS" sz="2800" dirty="0" smtClean="0"/>
          </a:p>
          <a:p>
            <a:pPr>
              <a:defRPr/>
            </a:pPr>
            <a:r>
              <a:rPr lang="sr-Latn-CS" sz="2800" dirty="0" smtClean="0"/>
              <a:t>6 ставки: </a:t>
            </a:r>
            <a:endParaRPr lang="sr-Cyrl-RS" sz="2800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r-Latn-CS" sz="2800" b="1" dirty="0" smtClean="0"/>
              <a:t>1. </a:t>
            </a:r>
            <a:r>
              <a:rPr lang="sr-Cyrl-RS" sz="2800" b="1" dirty="0" smtClean="0"/>
              <a:t>о</a:t>
            </a:r>
            <a:r>
              <a:rPr lang="sr-Latn-CS" sz="2800" b="1" dirty="0" smtClean="0"/>
              <a:t>прати / осушити косу </a:t>
            </a:r>
            <a:endParaRPr lang="sr-Cyrl-RS" sz="2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r-Latn-CS" sz="2800" b="1" dirty="0" smtClean="0"/>
              <a:t>2. </a:t>
            </a:r>
            <a:r>
              <a:rPr lang="sr-Cyrl-RS" sz="2800" b="1" dirty="0" smtClean="0"/>
              <a:t>о</a:t>
            </a:r>
            <a:r>
              <a:rPr lang="sr-Latn-CS" sz="2800" b="1" dirty="0" smtClean="0"/>
              <a:t>кренит</a:t>
            </a:r>
            <a:r>
              <a:rPr lang="sr-Cyrl-RS" sz="2800" b="1" dirty="0" smtClean="0"/>
              <a:t>и</a:t>
            </a:r>
            <a:r>
              <a:rPr lang="sr-Latn-CS" sz="2800" b="1" dirty="0" smtClean="0"/>
              <a:t> леђа на страну у кревету </a:t>
            </a:r>
            <a:endParaRPr lang="sr-Cyrl-RS" sz="2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r-Latn-CS" sz="2800" b="1" dirty="0" smtClean="0"/>
              <a:t>3. </a:t>
            </a:r>
            <a:r>
              <a:rPr lang="sr-Cyrl-RS" sz="2800" b="1" dirty="0" smtClean="0"/>
              <a:t>о</a:t>
            </a:r>
            <a:r>
              <a:rPr lang="sr-Latn-CS" sz="2800" b="1" dirty="0" smtClean="0"/>
              <a:t>бу</a:t>
            </a:r>
            <a:r>
              <a:rPr lang="sr-Cyrl-RS" sz="2800" b="1" dirty="0" smtClean="0"/>
              <a:t>ци</a:t>
            </a:r>
            <a:r>
              <a:rPr lang="sr-Latn-CS" sz="2800" b="1" dirty="0" smtClean="0"/>
              <a:t> одећу  </a:t>
            </a:r>
            <a:endParaRPr lang="sr-Cyrl-RS" sz="2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r-Latn-CS" sz="2800" b="1" dirty="0" smtClean="0"/>
              <a:t>4. </a:t>
            </a:r>
            <a:r>
              <a:rPr lang="sr-Cyrl-RS" sz="2800" b="1" dirty="0" smtClean="0"/>
              <a:t>о</a:t>
            </a:r>
            <a:r>
              <a:rPr lang="sr-Latn-CS" sz="2800" b="1" dirty="0" smtClean="0"/>
              <a:t>творите посуду (храњење) </a:t>
            </a:r>
            <a:endParaRPr lang="sr-Cyrl-RS" sz="2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r-Latn-CS" sz="2800" b="1" dirty="0" smtClean="0"/>
              <a:t>5. </a:t>
            </a:r>
            <a:r>
              <a:rPr lang="sr-Cyrl-RS" sz="2800" b="1" dirty="0" smtClean="0"/>
              <a:t>транфер </a:t>
            </a:r>
            <a:r>
              <a:rPr lang="sr-Latn-CS" sz="2800" b="1" dirty="0" smtClean="0"/>
              <a:t>из кревета у столицу </a:t>
            </a:r>
            <a:endParaRPr lang="sr-Cyrl-RS" sz="2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r-Latn-CS" sz="2800" b="1" dirty="0" smtClean="0"/>
              <a:t>6. </a:t>
            </a:r>
            <a:r>
              <a:rPr lang="sr-Cyrl-RS" sz="2800" b="1" dirty="0" smtClean="0"/>
              <a:t>з</a:t>
            </a:r>
            <a:r>
              <a:rPr lang="sr-Latn-CS" sz="2800" b="1" dirty="0" smtClean="0"/>
              <a:t>акљу</a:t>
            </a:r>
            <a:r>
              <a:rPr lang="sr-Cyrl-RS" sz="2800" b="1" dirty="0" smtClean="0"/>
              <a:t>чати</a:t>
            </a:r>
            <a:r>
              <a:rPr lang="sr-Latn-CS" sz="2800" b="1" dirty="0" smtClean="0"/>
              <a:t> инвалидска колица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sr-Cyrl-RS" dirty="0" smtClean="0"/>
              <a:t>Оштећење  кичмене мождине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915400" cy="51054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endParaRPr lang="sr-Latn-CS" dirty="0" smtClean="0"/>
          </a:p>
          <a:p>
            <a:pPr>
              <a:lnSpc>
                <a:spcPct val="170000"/>
              </a:lnSpc>
            </a:pPr>
            <a:r>
              <a:rPr lang="sr-Cyrl-RS" sz="3100" dirty="0" smtClean="0"/>
              <a:t>Најтежи облик оштећења  је </a:t>
            </a:r>
            <a:r>
              <a:rPr lang="sr-Cyrl-RS" sz="3100" b="1" u="sng" dirty="0" smtClean="0"/>
              <a:t>прекид кичмене мождине  </a:t>
            </a:r>
            <a:r>
              <a:rPr lang="sr-Cyrl-RS" sz="3100" dirty="0" smtClean="0"/>
              <a:t>због прелома или луксације кичмених пршљенова</a:t>
            </a:r>
          </a:p>
          <a:p>
            <a:pPr>
              <a:lnSpc>
                <a:spcPct val="170000"/>
              </a:lnSpc>
            </a:pPr>
            <a:r>
              <a:rPr lang="sr-Cyrl-RS" sz="3100" dirty="0" smtClean="0"/>
              <a:t>Моторни и сензитивни испади  су увек испод места повреде.</a:t>
            </a:r>
          </a:p>
          <a:p>
            <a:pPr>
              <a:lnSpc>
                <a:spcPct val="170000"/>
              </a:lnSpc>
            </a:pPr>
            <a:r>
              <a:rPr lang="sr-Cyrl-RS" sz="3100" dirty="0" smtClean="0"/>
              <a:t>Настало оштећење ће зависити од нивоа лезије</a:t>
            </a:r>
            <a:endParaRPr lang="sr-Latn-CS" sz="3100" dirty="0" smtClean="0"/>
          </a:p>
          <a:p>
            <a:pPr>
              <a:lnSpc>
                <a:spcPct val="170000"/>
              </a:lnSpc>
              <a:buNone/>
            </a:pPr>
            <a:endParaRPr lang="sr-Cyrl-RS" sz="3100" dirty="0" smtClean="0"/>
          </a:p>
          <a:p>
            <a:pPr>
              <a:lnSpc>
                <a:spcPct val="170000"/>
              </a:lnSpc>
            </a:pPr>
            <a:r>
              <a:rPr lang="sr-Cyrl-RS" sz="3100" dirty="0" smtClean="0"/>
              <a:t>Цервикалне лезије ће дати </a:t>
            </a:r>
            <a:r>
              <a:rPr lang="sr-Cyrl-RS" sz="3100" b="1" dirty="0" smtClean="0"/>
              <a:t>квадриплегију / квадрипарезу,</a:t>
            </a:r>
          </a:p>
          <a:p>
            <a:pPr>
              <a:lnSpc>
                <a:spcPct val="170000"/>
              </a:lnSpc>
            </a:pPr>
            <a:r>
              <a:rPr lang="sr-Cyrl-RS" sz="3100" dirty="0" smtClean="0"/>
              <a:t>Торакалне и лумбалне лезије </a:t>
            </a:r>
            <a:r>
              <a:rPr lang="sr-Cyrl-RS" sz="3100" b="1" dirty="0" smtClean="0"/>
              <a:t>параплегију / парапарезу</a:t>
            </a:r>
            <a:endParaRPr lang="en-US" sz="3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4034" name="Picture 2" descr="C:\Users\User\Desktop\преузимањ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8661763" cy="5974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410200"/>
          </a:xfrm>
        </p:spPr>
        <p:txBody>
          <a:bodyPr>
            <a:normAutofit/>
          </a:bodyPr>
          <a:lstStyle/>
          <a:p>
            <a:r>
              <a:rPr lang="ru-RU" dirty="0" smtClean="0"/>
              <a:t>Потпуни механички или функционални прекид континуитета кичмене мождине доводи до карактеристичног тријаса симптома испод нивоа оштећења и то: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arenR"/>
            </a:pPr>
            <a:r>
              <a:rPr lang="ru-RU" sz="2800" b="1" dirty="0" smtClean="0"/>
              <a:t>-МОТОРНИХ,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arenR"/>
            </a:pPr>
            <a:r>
              <a:rPr lang="ru-RU" sz="2800" b="1" dirty="0" smtClean="0"/>
              <a:t>–СЕНЗИТИВНИХ И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arenR"/>
            </a:pPr>
            <a:r>
              <a:rPr lang="ru-RU" sz="2800" b="1" dirty="0" smtClean="0"/>
              <a:t>-ВЕГЕТАТИВНИХ ОШТЕЋЕЊА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Моторна оштећења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rgbClr val="FF0000"/>
                </a:solidFill>
              </a:rPr>
              <a:t>МОТОРНА ОШТЕЋЕЊА </a:t>
            </a:r>
            <a:r>
              <a:rPr lang="sr-Cyrl-RS" dirty="0" smtClean="0"/>
              <a:t>се карактеришу </a:t>
            </a:r>
            <a:r>
              <a:rPr lang="sr-Cyrl-RS" u="sng" dirty="0" smtClean="0"/>
              <a:t>немогућношћу извођења вољних покрета </a:t>
            </a:r>
            <a:r>
              <a:rPr lang="sr-Cyrl-RS" dirty="0" smtClean="0"/>
              <a:t>у инервационом подручју испод нивоа оштећења. </a:t>
            </a:r>
          </a:p>
          <a:p>
            <a:r>
              <a:rPr lang="sr-Cyrl-RS" dirty="0" smtClean="0"/>
              <a:t>У првих неколико недеља </a:t>
            </a:r>
            <a:r>
              <a:rPr lang="sr-Cyrl-RS" dirty="0" smtClean="0"/>
              <a:t>тонус </a:t>
            </a:r>
            <a:r>
              <a:rPr lang="sr-Cyrl-RS" dirty="0" smtClean="0"/>
              <a:t>плегичне мускулатуре је </a:t>
            </a:r>
            <a:r>
              <a:rPr lang="sr-Cyrl-RS" dirty="0" smtClean="0"/>
              <a:t>флакцидан.</a:t>
            </a:r>
            <a:endParaRPr lang="sr-Cyrl-RS" dirty="0" smtClean="0"/>
          </a:p>
          <a:p>
            <a:r>
              <a:rPr lang="sr-Cyrl-RS" dirty="0" smtClean="0"/>
              <a:t>Ова фаза </a:t>
            </a:r>
            <a:r>
              <a:rPr lang="sr-Cyrl-RS" dirty="0" smtClean="0"/>
              <a:t>назива </a:t>
            </a:r>
            <a:r>
              <a:rPr lang="sr-Cyrl-RS" dirty="0" smtClean="0"/>
              <a:t>се </a:t>
            </a:r>
            <a:endParaRPr lang="sr-Latn-CS" dirty="0" smtClean="0"/>
          </a:p>
          <a:p>
            <a:pPr>
              <a:buNone/>
            </a:pPr>
            <a:r>
              <a:rPr lang="sr-Latn-CS" b="1" dirty="0" smtClean="0"/>
              <a:t>          </a:t>
            </a:r>
            <a:r>
              <a:rPr lang="sr-Cyrl-RS" b="1" u="sng" dirty="0" smtClean="0"/>
              <a:t>ФАЗОМ СПИНАЛНОГ ШОКА</a:t>
            </a:r>
            <a:r>
              <a:rPr lang="sr-Cyrl-RS" b="1" dirty="0" smtClean="0"/>
              <a:t>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802</TotalTime>
  <Words>3331</Words>
  <Application>Microsoft Office PowerPoint</Application>
  <PresentationFormat>On-screen Show (4:3)</PresentationFormat>
  <Paragraphs>741</Paragraphs>
  <Slides>70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Flow</vt:lpstr>
      <vt:lpstr>ФИЗИКАЛНА ТЕРАПИЈА БОЛЕСНИКА СА ПАРАПЛЕГИЈОМ И КВАДРИПЛЕГИЈОМ</vt:lpstr>
      <vt:lpstr>Slide 2</vt:lpstr>
      <vt:lpstr>Кичмена мождина</vt:lpstr>
      <vt:lpstr>Кичмена мождина</vt:lpstr>
      <vt:lpstr>Slide 5</vt:lpstr>
      <vt:lpstr>Узроци  настанка</vt:lpstr>
      <vt:lpstr>Оштећење  кичмене мождине</vt:lpstr>
      <vt:lpstr>Slide 8</vt:lpstr>
      <vt:lpstr>Моторна оштећења</vt:lpstr>
      <vt:lpstr>Моторна оштећења</vt:lpstr>
      <vt:lpstr>Моторна оштећења</vt:lpstr>
      <vt:lpstr>Сензитивна оштећења</vt:lpstr>
      <vt:lpstr>Сензитивна оштећења</vt:lpstr>
      <vt:lpstr>ВЕГЕТАТИВНА ОШТЕЋЕЊА</vt:lpstr>
      <vt:lpstr>ВЕГЕТАТИВНА ОШТЕЋЕЊА</vt:lpstr>
      <vt:lpstr>Процена пацијената са лезијом кичмене мождине</vt:lpstr>
      <vt:lpstr>Процена пацијената са лезијом кичмене мождине</vt:lpstr>
      <vt:lpstr>ASIA скала оштећења</vt:lpstr>
      <vt:lpstr>ASIA скала оштећења</vt:lpstr>
      <vt:lpstr>Неуролошко испитивање</vt:lpstr>
      <vt:lpstr>Неопходни елементи моторног испитивања</vt:lpstr>
      <vt:lpstr>Моторно испитивање  -ММТ</vt:lpstr>
      <vt:lpstr>ОСНОВНИ ЦИЉЕВИ РЕХАБИЛИТАЦИЈЕ</vt:lpstr>
      <vt:lpstr>Превенција декубита</vt:lpstr>
      <vt:lpstr>     Одржавање обима покрета и побољшање интактних мишића</vt:lpstr>
      <vt:lpstr>Одржавање обима покрета и побољшање интактних мишића</vt:lpstr>
      <vt:lpstr>Одржавање обима покрета и побољшање интактних мишића</vt:lpstr>
      <vt:lpstr>Аутоматизација столице и мокраћне бешике</vt:lpstr>
      <vt:lpstr>Аутоматизација столице и мокраћне бешике</vt:lpstr>
      <vt:lpstr>Психосоцијална реедукација</vt:lpstr>
      <vt:lpstr>Психосоцијална реедукација</vt:lpstr>
      <vt:lpstr> Нега дисајних путева и  дисајне вежбе</vt:lpstr>
      <vt:lpstr>Дисајне вежбе</vt:lpstr>
      <vt:lpstr>Slide 34</vt:lpstr>
      <vt:lpstr>Slide 35</vt:lpstr>
      <vt:lpstr>Корективни положаји – положај на леђима</vt:lpstr>
      <vt:lpstr>Корективни положаји – положај на леђима</vt:lpstr>
      <vt:lpstr>Корективни положај на боку</vt:lpstr>
      <vt:lpstr>Терапијски поступци</vt:lpstr>
      <vt:lpstr>Кинезитерапија </vt:lpstr>
      <vt:lpstr>Кинезитерапија</vt:lpstr>
      <vt:lpstr>Кинезитерапија – пасивне вежбе  </vt:lpstr>
      <vt:lpstr>ВЕЖБЕ ДИСАЊА</vt:lpstr>
      <vt:lpstr>Кинезитерапија </vt:lpstr>
      <vt:lpstr>Кинезитрапија </vt:lpstr>
      <vt:lpstr>Кинезитерапија </vt:lpstr>
      <vt:lpstr>Кинезитерапија </vt:lpstr>
      <vt:lpstr>Кинезитеапија </vt:lpstr>
      <vt:lpstr>Кинезитерапија </vt:lpstr>
      <vt:lpstr>Кинезитерапија </vt:lpstr>
      <vt:lpstr>ЗАДАЦИ РАДНЕ ТЕРАПИЈЕ</vt:lpstr>
      <vt:lpstr>Типови неурогене дисфункције мокраћне бешике</vt:lpstr>
      <vt:lpstr>Терапија дисфунције мокраћне бешике </vt:lpstr>
      <vt:lpstr>ФИЗИОТЕРАПЕУТСКА ПРОЦЕНА</vt:lpstr>
      <vt:lpstr>ФИЗИОТЕРАПЕУТСКА ПРОЦЕНА</vt:lpstr>
      <vt:lpstr>Функционални тестови</vt:lpstr>
      <vt:lpstr>QIF (Quadriplegia Index of Function)</vt:lpstr>
      <vt:lpstr>QIF (Quadriplegia Index of Function)</vt:lpstr>
      <vt:lpstr>Slide 59</vt:lpstr>
      <vt:lpstr>Slide 60</vt:lpstr>
      <vt:lpstr>Slide 61</vt:lpstr>
      <vt:lpstr>Slide 62</vt:lpstr>
      <vt:lpstr>FIM тест (Funkcional Independence Measure)</vt:lpstr>
      <vt:lpstr>FIM test</vt:lpstr>
      <vt:lpstr>FIM test</vt:lpstr>
      <vt:lpstr>FIM test</vt:lpstr>
      <vt:lpstr>Ključ ocenjivanja za FIM test</vt:lpstr>
      <vt:lpstr>КРАТКА ФОРМА КИФ ТЕСТА (Quadriplegia Index of Function-Short Form)</vt:lpstr>
      <vt:lpstr>КРАТКА ФОРМА КИФ ТЕСТА (Quadriplegia Index of Function-Short Form)</vt:lpstr>
      <vt:lpstr>Slide 70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Kvadriplegija i paraplegija</dc:title>
  <dc:creator>*</dc:creator>
  <cp:lastModifiedBy>Windows User</cp:lastModifiedBy>
  <cp:revision>113</cp:revision>
  <dcterms:created xsi:type="dcterms:W3CDTF">2013-10-30T19:17:50Z</dcterms:created>
  <dcterms:modified xsi:type="dcterms:W3CDTF">2020-02-13T09:35:09Z</dcterms:modified>
</cp:coreProperties>
</file>